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422" r:id="rId2"/>
    <p:sldId id="393" r:id="rId3"/>
    <p:sldId id="423" r:id="rId4"/>
    <p:sldId id="316" r:id="rId5"/>
    <p:sldId id="372" r:id="rId6"/>
    <p:sldId id="398" r:id="rId7"/>
    <p:sldId id="355" r:id="rId8"/>
    <p:sldId id="399" r:id="rId9"/>
    <p:sldId id="409" r:id="rId10"/>
    <p:sldId id="411" r:id="rId11"/>
    <p:sldId id="412" r:id="rId12"/>
    <p:sldId id="413" r:id="rId13"/>
    <p:sldId id="394" r:id="rId14"/>
    <p:sldId id="396" r:id="rId15"/>
    <p:sldId id="397" r:id="rId16"/>
    <p:sldId id="424" r:id="rId17"/>
    <p:sldId id="373" r:id="rId18"/>
    <p:sldId id="370" r:id="rId19"/>
    <p:sldId id="354" r:id="rId20"/>
    <p:sldId id="425" r:id="rId21"/>
    <p:sldId id="357" r:id="rId22"/>
    <p:sldId id="414" r:id="rId23"/>
    <p:sldId id="418" r:id="rId24"/>
    <p:sldId id="359" r:id="rId25"/>
    <p:sldId id="419" r:id="rId26"/>
    <p:sldId id="358" r:id="rId27"/>
    <p:sldId id="360" r:id="rId28"/>
    <p:sldId id="361" r:id="rId29"/>
    <p:sldId id="426" r:id="rId30"/>
    <p:sldId id="362" r:id="rId31"/>
    <p:sldId id="400" r:id="rId32"/>
    <p:sldId id="363" r:id="rId33"/>
    <p:sldId id="401" r:id="rId34"/>
    <p:sldId id="364" r:id="rId35"/>
    <p:sldId id="402" r:id="rId36"/>
    <p:sldId id="407" r:id="rId37"/>
    <p:sldId id="406" r:id="rId38"/>
    <p:sldId id="365" r:id="rId39"/>
    <p:sldId id="403" r:id="rId40"/>
    <p:sldId id="366" r:id="rId41"/>
    <p:sldId id="404" r:id="rId42"/>
    <p:sldId id="429" r:id="rId43"/>
    <p:sldId id="367" r:id="rId44"/>
    <p:sldId id="378" r:id="rId45"/>
    <p:sldId id="415" r:id="rId46"/>
    <p:sldId id="351" r:id="rId47"/>
    <p:sldId id="416" r:id="rId48"/>
    <p:sldId id="379" r:id="rId49"/>
    <p:sldId id="371" r:id="rId50"/>
    <p:sldId id="417" r:id="rId51"/>
    <p:sldId id="380" r:id="rId52"/>
    <p:sldId id="389" r:id="rId53"/>
    <p:sldId id="427" r:id="rId54"/>
    <p:sldId id="381" r:id="rId55"/>
    <p:sldId id="368" r:id="rId56"/>
    <p:sldId id="349" r:id="rId57"/>
    <p:sldId id="383" r:id="rId58"/>
    <p:sldId id="428" r:id="rId59"/>
    <p:sldId id="384" r:id="rId60"/>
    <p:sldId id="386" r:id="rId61"/>
    <p:sldId id="385" r:id="rId62"/>
    <p:sldId id="390" r:id="rId63"/>
    <p:sldId id="391" r:id="rId64"/>
    <p:sldId id="392" r:id="rId65"/>
    <p:sldId id="420" r:id="rId66"/>
    <p:sldId id="430" r:id="rId67"/>
    <p:sldId id="287" r:id="rId68"/>
  </p:sldIdLst>
  <p:sldSz cx="9144000" cy="5143500" type="screen16x9"/>
  <p:notesSz cx="6858000" cy="9144000"/>
  <p:embeddedFontLst>
    <p:embeddedFont>
      <p:font typeface="Yoon 윤명조 520_TT" panose="020B0600000101010101" charset="-127"/>
      <p:regular r:id="rId70"/>
    </p:embeddedFont>
    <p:embeddedFont>
      <p:font typeface="210 콤퓨타세탁 R" panose="02020603020101020101" pitchFamily="18" charset="-127"/>
      <p:regular r:id="rId71"/>
    </p:embeddedFont>
    <p:embeddedFont>
      <p:font typeface="Lucida Console" panose="020B0609040504020204" pitchFamily="49" charset="0"/>
      <p:regular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5A0"/>
    <a:srgbClr val="D9D9D9"/>
    <a:srgbClr val="216879"/>
    <a:srgbClr val="37ABC8"/>
    <a:srgbClr val="000000"/>
    <a:srgbClr val="46474B"/>
    <a:srgbClr val="D41704"/>
    <a:srgbClr val="DBCEA4"/>
    <a:srgbClr val="CC706E"/>
    <a:srgbClr val="C7E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700" y="6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51BE0-275E-464F-A286-AE2D4AB349C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05CAB-46E0-402A-9B8B-D913E29EC0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41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05CAB-46E0-402A-9B8B-D913E29EC02F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59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05CAB-46E0-402A-9B8B-D913E29EC02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3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A0FD-D92C-4CE1-BAF3-A30EB648EB89}" type="datetimeFigureOut">
              <a:rPr lang="ko-KR" altLang="en-US" smtClean="0"/>
              <a:pPr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D26464-BFF8-4FCE-A376-5D55C4C09F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r="46256" b="12608"/>
          <a:stretch/>
        </p:blipFill>
        <p:spPr>
          <a:xfrm>
            <a:off x="111034" y="4134282"/>
            <a:ext cx="476107" cy="90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A%8C%EA%B7%80_%EB%B6%84%EC%84%9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.wikipedia.org/wiki/%EA%B2%B0%EC%A0%95_%ED%8A%B8%EB%A6%AC" TargetMode="External"/><Relationship Id="rId4" Type="http://schemas.openxmlformats.org/officeDocument/2006/relationships/hyperlink" Target="https://ko.wikipedia.org/wiki/%EC%95%99%EC%83%81%EB%B8%94_%ED%95%99%EC%8A%B5%EB%B2%95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midlifecrisiscrossover.com/2015/05/07/first-teaser-pic-leaked-for-ronald-vs-hamburglar-dawn-of-grease/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://happylawyer.tistory.com/474" TargetMode="External"/><Relationship Id="rId12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hyperlink" Target="http://rakooon.tistory.com/935" TargetMode="External"/><Relationship Id="rId5" Type="http://schemas.openxmlformats.org/officeDocument/2006/relationships/hyperlink" Target="https://pixabay.com/en/dollar-currency-money-us-dollar-726883/" TargetMode="External"/><Relationship Id="rId10" Type="http://schemas.openxmlformats.org/officeDocument/2006/relationships/image" Target="../media/image36.jpeg"/><Relationship Id="rId4" Type="http://schemas.openxmlformats.org/officeDocument/2006/relationships/image" Target="../media/image33.jpeg"/><Relationship Id="rId9" Type="http://schemas.openxmlformats.org/officeDocument/2006/relationships/hyperlink" Target="https://ko.wikipedia.org/wiki/%EB%AF%B8%EA%B5%AD_%EB%82%A8%EB%8F%99%EB%B6%80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duotone>
              <a:prstClr val="black"/>
              <a:srgbClr val="D9C3A5">
                <a:tint val="50000"/>
                <a:satMod val="180000"/>
              </a:srgbClr>
            </a:duotone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3275AF0-BDF3-417A-BD84-E52FB4F2960E}"/>
              </a:ext>
            </a:extLst>
          </p:cNvPr>
          <p:cNvSpPr/>
          <p:nvPr/>
        </p:nvSpPr>
        <p:spPr>
          <a:xfrm>
            <a:off x="0" y="383822"/>
            <a:ext cx="8602133" cy="47596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353" y="2781010"/>
            <a:ext cx="5602492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+mn-ea"/>
              </a:rPr>
              <a:t>FINAL </a:t>
            </a:r>
            <a:r>
              <a:rPr lang="en-US" altLang="ko-KR" sz="4000" b="1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+mn-ea"/>
              </a:rPr>
              <a:t>PROJECT_team</a:t>
            </a:r>
            <a:r>
              <a:rPr lang="en-US" altLang="ko-KR" sz="40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+mn-ea"/>
              </a:rPr>
              <a:t> 6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6</a:t>
            </a:r>
            <a:r>
              <a: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조  </a:t>
            </a:r>
            <a:r>
              <a:rPr lang="ko-KR" altLang="en-US" sz="1400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최우현</a:t>
            </a:r>
            <a:r>
              <a: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</a:t>
            </a:r>
            <a:r>
              <a:rPr lang="ko-KR" altLang="en-US" sz="1400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정여진</a:t>
            </a:r>
            <a:r>
              <a: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</a:t>
            </a:r>
            <a:r>
              <a:rPr lang="ko-KR" altLang="en-US" sz="1400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송도영</a:t>
            </a:r>
            <a:r>
              <a: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</a:t>
            </a:r>
            <a:r>
              <a:rPr lang="ko-KR" altLang="en-US" sz="1400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박광문</a:t>
            </a:r>
            <a:r>
              <a:rPr lang="ko-KR" altLang="en-US" sz="14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46474B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김문정</a:t>
            </a:r>
            <a:endParaRPr lang="ko-KR" altLang="en-US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46474B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58BCB-D437-4B05-8C5B-0B142E78F9A7}"/>
              </a:ext>
            </a:extLst>
          </p:cNvPr>
          <p:cNvSpPr txBox="1"/>
          <p:nvPr/>
        </p:nvSpPr>
        <p:spPr>
          <a:xfrm>
            <a:off x="67733" y="2245702"/>
            <a:ext cx="5444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2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“</a:t>
            </a:r>
            <a:r>
              <a:rPr lang="en-US" altLang="ko-KR" sz="4800" dirty="0" err="1">
                <a:solidFill>
                  <a:schemeClr val="accent2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violentPerPop</a:t>
            </a:r>
            <a:r>
              <a:rPr lang="en-US" altLang="ko-KR" sz="4800" dirty="0">
                <a:solidFill>
                  <a:schemeClr val="accent2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”</a:t>
            </a:r>
            <a:endParaRPr lang="ko-KR" altLang="en-US" sz="4800" dirty="0">
              <a:solidFill>
                <a:schemeClr val="accent2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196B13-BF68-4940-85D1-8DCA593536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987845" y="2731880"/>
            <a:ext cx="548884" cy="88974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B18B297-6C4E-4B92-BBD4-C1A3594AA6F4}"/>
              </a:ext>
            </a:extLst>
          </p:cNvPr>
          <p:cNvCxnSpPr/>
          <p:nvPr/>
        </p:nvCxnSpPr>
        <p:spPr>
          <a:xfrm>
            <a:off x="385353" y="3917245"/>
            <a:ext cx="5444026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86052"/>
      </p:ext>
    </p:extLst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2770" y="851909"/>
            <a:ext cx="37170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defRPr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defRPr>
            </a:lvl1pPr>
          </a:lstStyle>
          <a:p>
            <a:r>
              <a:rPr lang="en-US" altLang="ko-KR" sz="2800"/>
              <a:t>『</a:t>
            </a:r>
            <a:r>
              <a:rPr lang="ko-KR" altLang="en-US" sz="2800"/>
              <a:t> </a:t>
            </a:r>
            <a:r>
              <a:rPr lang="en-US" altLang="ko-KR" sz="2800"/>
              <a:t>Outlier</a:t>
            </a:r>
            <a:r>
              <a:rPr lang="ko-KR" altLang="en-US" sz="2800"/>
              <a:t>의 출현</a:t>
            </a:r>
            <a:r>
              <a:rPr lang="en-US" altLang="ko-KR" sz="2800"/>
              <a:t>』</a:t>
            </a:r>
            <a:endParaRPr lang="ko-KR" alt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102335" y="62545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  <a:endParaRPr lang="en-US" altLang="ko-KR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58156" y="1783035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91AEDF-C1F9-4308-901E-82112046E7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D0D9C-E93A-4F0F-8887-D39A6FA720F9}"/>
              </a:ext>
            </a:extLst>
          </p:cNvPr>
          <p:cNvSpPr txBox="1"/>
          <p:nvPr/>
        </p:nvSpPr>
        <p:spPr>
          <a:xfrm>
            <a:off x="1409503" y="1946424"/>
            <a:ext cx="668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아이오와 주의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Spencercity : violentPerPop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이라고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?! </a:t>
            </a:r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7E9D3-5C1C-428B-8DE5-71F1AEA10D3C}"/>
              </a:ext>
            </a:extLst>
          </p:cNvPr>
          <p:cNvSpPr txBox="1"/>
          <p:nvPr/>
        </p:nvSpPr>
        <p:spPr>
          <a:xfrm>
            <a:off x="2595086" y="3422355"/>
            <a:ext cx="480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Spencercity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에 대해 알아본 결과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…</a:t>
            </a:r>
          </a:p>
          <a:p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＇</a:t>
            </a:r>
            <a:r>
              <a:rPr lang="ko-KR" altLang="en-US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결측치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’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일 가능성이 높다고 판단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F19D63-0D56-4D1A-93E9-5E3B28767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026226"/>
              </p:ext>
            </p:extLst>
          </p:nvPr>
        </p:nvGraphicFramePr>
        <p:xfrm>
          <a:off x="2256989" y="2517501"/>
          <a:ext cx="4097843" cy="549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90">
                  <a:extLst>
                    <a:ext uri="{9D8B030D-6E8A-4147-A177-3AD203B41FA5}">
                      <a16:colId xmlns:a16="http://schemas.microsoft.com/office/drawing/2014/main" val="483820399"/>
                    </a:ext>
                  </a:extLst>
                </a:gridCol>
                <a:gridCol w="752391">
                  <a:extLst>
                    <a:ext uri="{9D8B030D-6E8A-4147-A177-3AD203B41FA5}">
                      <a16:colId xmlns:a16="http://schemas.microsoft.com/office/drawing/2014/main" val="933275486"/>
                    </a:ext>
                  </a:extLst>
                </a:gridCol>
                <a:gridCol w="1383862">
                  <a:extLst>
                    <a:ext uri="{9D8B030D-6E8A-4147-A177-3AD203B41FA5}">
                      <a16:colId xmlns:a16="http://schemas.microsoft.com/office/drawing/2014/main" val="3432562822"/>
                    </a:ext>
                  </a:extLst>
                </a:gridCol>
              </a:tblGrid>
              <a:tr h="274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communityname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violentPerPop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181601"/>
                  </a:ext>
                </a:extLst>
              </a:tr>
              <a:tr h="274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Spencercity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1863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04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08967" y="799007"/>
            <a:ext cx="53016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defRPr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defRPr>
            </a:lvl1pPr>
          </a:lstStyle>
          <a:p>
            <a:r>
              <a:rPr lang="en-US" altLang="ko-KR" sz="2800"/>
              <a:t>『</a:t>
            </a:r>
            <a:r>
              <a:rPr lang="ko-KR" altLang="en-US" sz="2800"/>
              <a:t> </a:t>
            </a:r>
            <a:r>
              <a:rPr lang="en-US" altLang="ko-KR" sz="2800"/>
              <a:t>Outlier</a:t>
            </a:r>
            <a:r>
              <a:rPr lang="ko-KR" altLang="en-US" sz="2800"/>
              <a:t>의 해결</a:t>
            </a:r>
            <a:r>
              <a:rPr lang="en-US" altLang="ko-KR" sz="2800"/>
              <a:t>- Imputation』</a:t>
            </a:r>
            <a:endParaRPr lang="ko-KR" alt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102335" y="62545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  <a:endParaRPr lang="en-US" altLang="ko-KR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58156" y="1783035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91AEDF-C1F9-4308-901E-82112046E7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F19D63-0D56-4D1A-93E9-5E3B28767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520471"/>
              </p:ext>
            </p:extLst>
          </p:nvPr>
        </p:nvGraphicFramePr>
        <p:xfrm>
          <a:off x="2333830" y="2072847"/>
          <a:ext cx="4097843" cy="549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90">
                  <a:extLst>
                    <a:ext uri="{9D8B030D-6E8A-4147-A177-3AD203B41FA5}">
                      <a16:colId xmlns:a16="http://schemas.microsoft.com/office/drawing/2014/main" val="483820399"/>
                    </a:ext>
                  </a:extLst>
                </a:gridCol>
                <a:gridCol w="752391">
                  <a:extLst>
                    <a:ext uri="{9D8B030D-6E8A-4147-A177-3AD203B41FA5}">
                      <a16:colId xmlns:a16="http://schemas.microsoft.com/office/drawing/2014/main" val="933275486"/>
                    </a:ext>
                  </a:extLst>
                </a:gridCol>
                <a:gridCol w="1383862">
                  <a:extLst>
                    <a:ext uri="{9D8B030D-6E8A-4147-A177-3AD203B41FA5}">
                      <a16:colId xmlns:a16="http://schemas.microsoft.com/office/drawing/2014/main" val="3432562822"/>
                    </a:ext>
                  </a:extLst>
                </a:gridCol>
              </a:tblGrid>
              <a:tr h="274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communityname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violentPerPop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181601"/>
                  </a:ext>
                </a:extLst>
              </a:tr>
              <a:tr h="274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Spencercity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18635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D54CD0C-9E13-47C0-9347-E2836C45996B}"/>
              </a:ext>
            </a:extLst>
          </p:cNvPr>
          <p:cNvSpPr txBox="1"/>
          <p:nvPr/>
        </p:nvSpPr>
        <p:spPr>
          <a:xfrm>
            <a:off x="1884816" y="2778845"/>
            <a:ext cx="5374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“0”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대신에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  <a:p>
            <a:pPr algn="ctr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Spencercity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제외한 모든 지역의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violentPerPop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의 </a:t>
            </a:r>
            <a:r>
              <a:rPr lang="en-US" altLang="ko-KR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median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값을 대입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04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08967" y="799007"/>
            <a:ext cx="53016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defRPr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defRPr>
            </a:lvl1pPr>
          </a:lstStyle>
          <a:p>
            <a:r>
              <a:rPr lang="en-US" altLang="ko-KR" sz="2800"/>
              <a:t>『</a:t>
            </a:r>
            <a:r>
              <a:rPr lang="ko-KR" altLang="en-US" sz="2800"/>
              <a:t> </a:t>
            </a:r>
            <a:r>
              <a:rPr lang="en-US" altLang="ko-KR" sz="2800"/>
              <a:t>Outlier</a:t>
            </a:r>
            <a:r>
              <a:rPr lang="ko-KR" altLang="en-US" sz="2800"/>
              <a:t>의 해결</a:t>
            </a:r>
            <a:r>
              <a:rPr lang="en-US" altLang="ko-KR" sz="2800"/>
              <a:t>- Imputation』</a:t>
            </a:r>
            <a:endParaRPr lang="ko-KR" alt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102335" y="62545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  <a:endParaRPr lang="en-US" altLang="ko-KR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58156" y="1783035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91AEDF-C1F9-4308-901E-82112046E7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EF19D63-0D56-4D1A-93E9-5E3B28767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748755"/>
              </p:ext>
            </p:extLst>
          </p:nvPr>
        </p:nvGraphicFramePr>
        <p:xfrm>
          <a:off x="2333830" y="2072847"/>
          <a:ext cx="4097843" cy="549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90">
                  <a:extLst>
                    <a:ext uri="{9D8B030D-6E8A-4147-A177-3AD203B41FA5}">
                      <a16:colId xmlns:a16="http://schemas.microsoft.com/office/drawing/2014/main" val="483820399"/>
                    </a:ext>
                  </a:extLst>
                </a:gridCol>
                <a:gridCol w="752391">
                  <a:extLst>
                    <a:ext uri="{9D8B030D-6E8A-4147-A177-3AD203B41FA5}">
                      <a16:colId xmlns:a16="http://schemas.microsoft.com/office/drawing/2014/main" val="933275486"/>
                    </a:ext>
                  </a:extLst>
                </a:gridCol>
                <a:gridCol w="1383862">
                  <a:extLst>
                    <a:ext uri="{9D8B030D-6E8A-4147-A177-3AD203B41FA5}">
                      <a16:colId xmlns:a16="http://schemas.microsoft.com/office/drawing/2014/main" val="3432562822"/>
                    </a:ext>
                  </a:extLst>
                </a:gridCol>
              </a:tblGrid>
              <a:tr h="274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communityname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violentPerPop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181601"/>
                  </a:ext>
                </a:extLst>
              </a:tr>
              <a:tr h="274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Spencercity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368.76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186352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D54CD0C-9E13-47C0-9347-E2836C45996B}"/>
              </a:ext>
            </a:extLst>
          </p:cNvPr>
          <p:cNvSpPr txBox="1"/>
          <p:nvPr/>
        </p:nvSpPr>
        <p:spPr>
          <a:xfrm>
            <a:off x="1884816" y="2778845"/>
            <a:ext cx="5374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“0”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대신에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  <a:p>
            <a:pPr algn="ctr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Spencercity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제외한 모든 지역의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violentPerPop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의 </a:t>
            </a:r>
            <a:r>
              <a:rPr lang="en-US" altLang="ko-KR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median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값을 대입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307E60-20B9-4075-B881-5AADE06FA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" t="85453" r="76976" b="8423"/>
          <a:stretch/>
        </p:blipFill>
        <p:spPr>
          <a:xfrm>
            <a:off x="3625873" y="3847937"/>
            <a:ext cx="2036269" cy="3150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29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2335" y="31809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60188" y="1249184"/>
            <a:ext cx="1823625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범주형 자료 생성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83035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401BBA-5EC8-439E-A059-3589080C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8C3807-30A0-4211-A7ED-E85237D050F2}"/>
              </a:ext>
            </a:extLst>
          </p:cNvPr>
          <p:cNvSpPr txBox="1"/>
          <p:nvPr/>
        </p:nvSpPr>
        <p:spPr>
          <a:xfrm>
            <a:off x="1776568" y="2015969"/>
            <a:ext cx="5734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#125. Gang Unit -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해당 지역에 갱단이 있는지 여부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1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0: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존재하지 않음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1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5: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때때로 존재함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1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10: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항상 존재함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DF8A8-C66D-4442-813C-A7C7882B7DDA}"/>
              </a:ext>
            </a:extLst>
          </p:cNvPr>
          <p:cNvSpPr txBox="1"/>
          <p:nvPr/>
        </p:nvSpPr>
        <p:spPr>
          <a:xfrm>
            <a:off x="2711829" y="799983"/>
            <a:ext cx="386435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『Dummy</a:t>
            </a:r>
            <a:r>
              <a:rPr lang="ko-KR" altLang="en-US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Variable </a:t>
            </a:r>
            <a:r>
              <a:rPr lang="ko-KR" altLang="en-US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생성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』</a:t>
            </a:r>
            <a:endParaRPr lang="en-US" altLang="ko-KR" sz="2800" b="1" spc="-100" dirty="0"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1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2335" y="31809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60188" y="1249184"/>
            <a:ext cx="1823625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범주형 자료 생성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83035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401BBA-5EC8-439E-A059-3589080C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8C3807-30A0-4211-A7ED-E85237D050F2}"/>
              </a:ext>
            </a:extLst>
          </p:cNvPr>
          <p:cNvSpPr txBox="1"/>
          <p:nvPr/>
        </p:nvSpPr>
        <p:spPr>
          <a:xfrm>
            <a:off x="1776568" y="2015969"/>
            <a:ext cx="5734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#125. Gang Unit -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해당 지역에 갱단이 있는지 여부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1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0: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존재하지 않음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1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5: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때때로 존재함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1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10: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항상 존재함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6F58AC46-8C1B-4AA6-B793-5B5D600DB08C}"/>
              </a:ext>
            </a:extLst>
          </p:cNvPr>
          <p:cNvSpPr/>
          <p:nvPr/>
        </p:nvSpPr>
        <p:spPr>
          <a:xfrm>
            <a:off x="4951668" y="2871761"/>
            <a:ext cx="2482245" cy="406263"/>
          </a:xfrm>
          <a:prstGeom prst="wedgeRoundRectCallout">
            <a:avLst>
              <a:gd name="adj1" fmla="val -86100"/>
              <a:gd name="adj2" fmla="val -96521"/>
              <a:gd name="adj3" fmla="val 16667"/>
            </a:avLst>
          </a:prstGeom>
          <a:solidFill>
            <a:srgbClr val="37ABC8"/>
          </a:solidFill>
          <a:ln>
            <a:solidFill>
              <a:srgbClr val="37A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NA </a:t>
            </a:r>
            <a:r>
              <a:rPr lang="ko-KR" altLang="en-US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는 </a:t>
            </a:r>
            <a:r>
              <a:rPr lang="en-US" altLang="ko-KR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 </a:t>
            </a:r>
            <a:r>
              <a:rPr lang="ko-KR" altLang="en-US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으로 간주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C29F1-9835-40FE-AD77-A20F0C3BB473}"/>
              </a:ext>
            </a:extLst>
          </p:cNvPr>
          <p:cNvSpPr txBox="1"/>
          <p:nvPr/>
        </p:nvSpPr>
        <p:spPr>
          <a:xfrm>
            <a:off x="2711829" y="799983"/>
            <a:ext cx="386435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『Dummy</a:t>
            </a:r>
            <a:r>
              <a:rPr lang="ko-KR" altLang="en-US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Variable </a:t>
            </a:r>
            <a:r>
              <a:rPr lang="ko-KR" altLang="en-US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생성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』</a:t>
            </a:r>
            <a:endParaRPr lang="en-US" altLang="ko-KR" sz="2800" b="1" spc="-100" dirty="0"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92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11829" y="799983"/>
            <a:ext cx="386435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『Dummy</a:t>
            </a:r>
            <a:r>
              <a:rPr lang="ko-KR" altLang="en-US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Variable </a:t>
            </a:r>
            <a:r>
              <a:rPr lang="ko-KR" altLang="en-US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생성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』</a:t>
            </a:r>
            <a:endParaRPr lang="en-US" altLang="ko-KR" sz="2800" b="1" spc="-100" dirty="0"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2335" y="31809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60188" y="1249184"/>
            <a:ext cx="1823625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범주형 자료 생성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83035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401BBA-5EC8-439E-A059-3589080C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8C3807-30A0-4211-A7ED-E85237D050F2}"/>
              </a:ext>
            </a:extLst>
          </p:cNvPr>
          <p:cNvSpPr txBox="1"/>
          <p:nvPr/>
        </p:nvSpPr>
        <p:spPr>
          <a:xfrm>
            <a:off x="1776568" y="2015969"/>
            <a:ext cx="5734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#125. Gang Unit -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해당 지역에 갱단이 있는지 여부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1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0: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존재하지 않음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1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5: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때때로 존재함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1"/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10: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항상 존재함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D0C57-0AF8-485C-B96D-88BD357FBCC3}"/>
              </a:ext>
            </a:extLst>
          </p:cNvPr>
          <p:cNvSpPr txBox="1"/>
          <p:nvPr/>
        </p:nvSpPr>
        <p:spPr>
          <a:xfrm>
            <a:off x="2340636" y="3770295"/>
            <a:ext cx="487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따라서 두 개의 </a:t>
            </a:r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Dummy Variable</a:t>
            </a:r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을 생성 </a:t>
            </a:r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78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F309F-4649-4FF0-81B1-EA166B95D4DD}"/>
              </a:ext>
            </a:extLst>
          </p:cNvPr>
          <p:cNvSpPr/>
          <p:nvPr/>
        </p:nvSpPr>
        <p:spPr>
          <a:xfrm>
            <a:off x="-9834" y="0"/>
            <a:ext cx="9153834" cy="51435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762C2E-401F-427C-8537-D3F422EB96C5}"/>
              </a:ext>
            </a:extLst>
          </p:cNvPr>
          <p:cNvSpPr/>
          <p:nvPr/>
        </p:nvSpPr>
        <p:spPr>
          <a:xfrm>
            <a:off x="-9833" y="2369760"/>
            <a:ext cx="3230992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E5CDBD-7037-4F7A-B861-5AE14BBE7AA3}"/>
              </a:ext>
            </a:extLst>
          </p:cNvPr>
          <p:cNvSpPr/>
          <p:nvPr/>
        </p:nvSpPr>
        <p:spPr>
          <a:xfrm>
            <a:off x="6508955" y="2869558"/>
            <a:ext cx="2635045" cy="6329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B0AD3-F97C-46EF-A8DE-A7B8310BB277}"/>
              </a:ext>
            </a:extLst>
          </p:cNvPr>
          <p:cNvSpPr txBox="1"/>
          <p:nvPr/>
        </p:nvSpPr>
        <p:spPr>
          <a:xfrm>
            <a:off x="3221158" y="2406753"/>
            <a:ext cx="4632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Sparse PCA</a:t>
            </a:r>
            <a:endParaRPr lang="ko-KR" altLang="en-US" sz="40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C6619-499C-4664-8222-FD393E95BD0E}"/>
              </a:ext>
            </a:extLst>
          </p:cNvPr>
          <p:cNvSpPr txBox="1"/>
          <p:nvPr/>
        </p:nvSpPr>
        <p:spPr>
          <a:xfrm>
            <a:off x="2522521" y="1635188"/>
            <a:ext cx="2351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2.</a:t>
            </a:r>
            <a:endParaRPr lang="ko-KR" altLang="en-US" sz="54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 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중에서도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Sparse 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하는 이유 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5BE09-BBD7-4A2B-9D84-483BCC100CBD}"/>
              </a:ext>
            </a:extLst>
          </p:cNvPr>
          <p:cNvSpPr txBox="1"/>
          <p:nvPr/>
        </p:nvSpPr>
        <p:spPr>
          <a:xfrm>
            <a:off x="1480401" y="1908177"/>
            <a:ext cx="632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</a:t>
            </a:r>
            <a:r>
              <a:rPr lang="ko-KR" altLang="en-US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한계</a:t>
            </a:r>
            <a:endParaRPr lang="en-US" altLang="ko-KR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분석 결과 얻어진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Principal component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어떻게 해석할 것인가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해당 데이터의 경우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 </a:t>
            </a:r>
          </a:p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        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하나의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에 대하여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100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여 개의 변수가 연관되어 있음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698284-42BF-4838-86EE-D4E8CBBD87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A9018-3752-4200-9831-56FE2E27D315}"/>
              </a:ext>
            </a:extLst>
          </p:cNvPr>
          <p:cNvSpPr txBox="1"/>
          <p:nvPr/>
        </p:nvSpPr>
        <p:spPr>
          <a:xfrm>
            <a:off x="2649426" y="764458"/>
            <a:ext cx="3698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『WHY Sparse 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PCA?』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377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 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중에서도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Sparse 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하는 이유 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B9954A-55CC-480B-9CD5-7775B53EF2D9}"/>
              </a:ext>
            </a:extLst>
          </p:cNvPr>
          <p:cNvSpPr/>
          <p:nvPr/>
        </p:nvSpPr>
        <p:spPr>
          <a:xfrm>
            <a:off x="3455407" y="380068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해석의 문제 발생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”</a:t>
            </a:r>
            <a:endParaRPr lang="ko-KR" altLang="en-US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9AEBD-72DA-465A-A1AD-5CFE333AD2D2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92FB308-ADBC-4B42-9B68-C9AD23CE00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71401A-6DC0-49AA-BE15-75D5EA549104}"/>
              </a:ext>
            </a:extLst>
          </p:cNvPr>
          <p:cNvSpPr txBox="1"/>
          <p:nvPr/>
        </p:nvSpPr>
        <p:spPr>
          <a:xfrm>
            <a:off x="1480401" y="1908177"/>
            <a:ext cx="6327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</a:t>
            </a:r>
            <a:r>
              <a:rPr lang="ko-KR" altLang="en-US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한계</a:t>
            </a:r>
            <a:endParaRPr lang="en-US" altLang="ko-KR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분석 결과 얻어진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Principal component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어떻게 해석할 것인가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해당 데이터의 경우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 </a:t>
            </a:r>
          </a:p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        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하나의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에 대하여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100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여 개의 변수가 연관되어 있음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BAA70-CD36-486A-931D-C06E505531B0}"/>
              </a:ext>
            </a:extLst>
          </p:cNvPr>
          <p:cNvSpPr txBox="1"/>
          <p:nvPr/>
        </p:nvSpPr>
        <p:spPr>
          <a:xfrm>
            <a:off x="2649426" y="764458"/>
            <a:ext cx="3698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『WHY Sparse 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PCA?』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91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F8655C-2DE0-4EEC-9DB7-7D2D03C588D8}"/>
              </a:ext>
            </a:extLst>
          </p:cNvPr>
          <p:cNvSpPr txBox="1"/>
          <p:nvPr/>
        </p:nvSpPr>
        <p:spPr>
          <a:xfrm>
            <a:off x="2649426" y="764458"/>
            <a:ext cx="3698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『WHY Sparse 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PCA?』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 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중에서도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Sparse 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하는 이유 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5BE09-BBD7-4A2B-9D84-483BCC100CBD}"/>
              </a:ext>
            </a:extLst>
          </p:cNvPr>
          <p:cNvSpPr txBox="1"/>
          <p:nvPr/>
        </p:nvSpPr>
        <p:spPr>
          <a:xfrm>
            <a:off x="1664182" y="1892095"/>
            <a:ext cx="5932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따라서</a:t>
            </a:r>
            <a:r>
              <a:rPr lang="en-US" altLang="ko-KR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</a:t>
            </a:r>
          </a:p>
          <a:p>
            <a:pPr algn="ctr"/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에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lasso penalty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접목하여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좀 더 용이한 계수 분석을 위해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37ABC8"/>
                </a:highligh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sparse PCA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사용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E2084A-4D0D-42FA-A52E-70822BD0D0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FE5D70-073C-4496-BAF7-9F2EC12EC131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33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5762C2E-401F-427C-8537-D3F422EB96C5}"/>
              </a:ext>
            </a:extLst>
          </p:cNvPr>
          <p:cNvSpPr/>
          <p:nvPr/>
        </p:nvSpPr>
        <p:spPr>
          <a:xfrm>
            <a:off x="4771595" y="0"/>
            <a:ext cx="437240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F309F-4649-4FF0-81B1-EA166B95D4DD}"/>
              </a:ext>
            </a:extLst>
          </p:cNvPr>
          <p:cNvSpPr/>
          <p:nvPr/>
        </p:nvSpPr>
        <p:spPr>
          <a:xfrm>
            <a:off x="-9834" y="0"/>
            <a:ext cx="4781429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160AF4-3CE6-492A-B6FB-ACE240CD0F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2DF31F-AFC7-4EB3-B567-FDFEBA2BF9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253011" y="3376197"/>
            <a:ext cx="890989" cy="1633263"/>
          </a:xfrm>
          <a:prstGeom prst="rect">
            <a:avLst/>
          </a:prstGeom>
        </p:spPr>
      </p:pic>
      <p:pic>
        <p:nvPicPr>
          <p:cNvPr id="13" name="Picture 4" descr="crime tape pngì ëí ì´ë¯¸ì§ ê²ìê²°ê³¼">
            <a:extLst>
              <a:ext uri="{FF2B5EF4-FFF2-40B4-BE49-F238E27FC236}">
                <a16:creationId xmlns:a16="http://schemas.microsoft.com/office/drawing/2014/main" id="{E4AC45FC-6265-4E29-9673-58E88488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8659">
            <a:off x="7251664" y="4023155"/>
            <a:ext cx="2002691" cy="18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748359-B0EB-469B-8019-AF1CD23ED302}"/>
              </a:ext>
            </a:extLst>
          </p:cNvPr>
          <p:cNvSpPr txBox="1"/>
          <p:nvPr/>
        </p:nvSpPr>
        <p:spPr>
          <a:xfrm>
            <a:off x="1492424" y="578515"/>
            <a:ext cx="338437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 CONTENTS 』</a:t>
            </a:r>
            <a:endParaRPr lang="en-US" altLang="ko-KR" sz="3200" b="1" spc="-1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CF8E-4F89-41E7-92BA-6FCC3AA823C7}"/>
              </a:ext>
            </a:extLst>
          </p:cNvPr>
          <p:cNvSpPr txBox="1"/>
          <p:nvPr/>
        </p:nvSpPr>
        <p:spPr>
          <a:xfrm>
            <a:off x="4771595" y="1406880"/>
            <a:ext cx="5184576" cy="2823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EDA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Sparse PCA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Interpretation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Regression Methods Used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Other Methods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2135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DF8655C-2DE0-4EEC-9DB7-7D2D03C588D8}"/>
              </a:ext>
            </a:extLst>
          </p:cNvPr>
          <p:cNvSpPr txBox="1"/>
          <p:nvPr/>
        </p:nvSpPr>
        <p:spPr>
          <a:xfrm>
            <a:off x="2414359" y="779515"/>
            <a:ext cx="445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『Steps to Sparse PCA』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Sparse 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위한 준비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E2084A-4D0D-42FA-A52E-70822BD0D0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FE5D70-073C-4496-BAF7-9F2EC12EC131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02273F-9DCC-45B9-8097-6799B202A4B3}"/>
              </a:ext>
            </a:extLst>
          </p:cNvPr>
          <p:cNvSpPr/>
          <p:nvPr/>
        </p:nvSpPr>
        <p:spPr>
          <a:xfrm>
            <a:off x="1774905" y="2158947"/>
            <a:ext cx="5746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가정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 data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가 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en-US" altLang="ko-KR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①</a:t>
            </a:r>
            <a:r>
              <a:rPr lang="en-US" altLang="ko-KR" sz="2400" dirty="0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Centered Scaled</a:t>
            </a:r>
          </a:p>
          <a:p>
            <a:endParaRPr lang="en-US" altLang="ko-KR" sz="2400" dirty="0">
              <a:solidFill>
                <a:srgbClr val="0F95A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en-US" altLang="ko-KR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②</a:t>
            </a:r>
            <a:r>
              <a:rPr lang="en-US" altLang="ko-KR" sz="2400" dirty="0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변수들 사이의 </a:t>
            </a:r>
            <a:r>
              <a:rPr lang="en-US" altLang="ko-KR" sz="2400" dirty="0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Linear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694310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9BECD4A2-6275-4795-A456-4E7F07B871E9}"/>
              </a:ext>
            </a:extLst>
          </p:cNvPr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하기 전에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조정해보자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C7C9B338-70EA-4865-8F1D-9F5A1FBC5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6" t="16048" r="236" b="-3197"/>
          <a:stretch/>
        </p:blipFill>
        <p:spPr>
          <a:xfrm>
            <a:off x="1700890" y="1950734"/>
            <a:ext cx="3217868" cy="21845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143DD7-3351-4D87-84B3-B0667AE1390C}"/>
              </a:ext>
            </a:extLst>
          </p:cNvPr>
          <p:cNvSpPr txBox="1"/>
          <p:nvPr/>
        </p:nvSpPr>
        <p:spPr>
          <a:xfrm>
            <a:off x="4491325" y="2183669"/>
            <a:ext cx="3043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 </a:t>
            </a:r>
            <a:r>
              <a:rPr lang="ko-KR" altLang="en-US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심한 변수 </a:t>
            </a:r>
            <a:endParaRPr lang="en-US" altLang="ko-KR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조정하자</a:t>
            </a:r>
            <a:r>
              <a:rPr lang="en-US" altLang="ko-KR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92AC0A-2BA3-464A-9F54-41B423F4D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896BA0-F97A-4A06-8595-3988420AC2E0}"/>
              </a:ext>
            </a:extLst>
          </p:cNvPr>
          <p:cNvSpPr txBox="1"/>
          <p:nvPr/>
        </p:nvSpPr>
        <p:spPr>
          <a:xfrm>
            <a:off x="2864903" y="7631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『Adjust Skewness』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354BFC-80A9-43B2-8969-D91133B32DF3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8722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9BECD4A2-6275-4795-A456-4E7F07B871E9}"/>
              </a:ext>
            </a:extLst>
          </p:cNvPr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하기 전에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조정해보자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C7C9B338-70EA-4865-8F1D-9F5A1FBC5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6" t="16048" r="236" b="-3197"/>
          <a:stretch/>
        </p:blipFill>
        <p:spPr>
          <a:xfrm>
            <a:off x="1700890" y="1950734"/>
            <a:ext cx="3217868" cy="21845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143DD7-3351-4D87-84B3-B0667AE1390C}"/>
              </a:ext>
            </a:extLst>
          </p:cNvPr>
          <p:cNvSpPr txBox="1"/>
          <p:nvPr/>
        </p:nvSpPr>
        <p:spPr>
          <a:xfrm>
            <a:off x="4491325" y="2183669"/>
            <a:ext cx="3043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 </a:t>
            </a:r>
            <a:r>
              <a:rPr lang="ko-KR" altLang="en-US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심한 변수 </a:t>
            </a:r>
            <a:endParaRPr lang="en-US" altLang="ko-KR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조정하자</a:t>
            </a:r>
            <a:r>
              <a:rPr lang="en-US" altLang="ko-KR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92AC0A-2BA3-464A-9F54-41B423F4D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896BA0-F97A-4A06-8595-3988420AC2E0}"/>
              </a:ext>
            </a:extLst>
          </p:cNvPr>
          <p:cNvSpPr txBox="1"/>
          <p:nvPr/>
        </p:nvSpPr>
        <p:spPr>
          <a:xfrm>
            <a:off x="2864903" y="7631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『Adjust Skewness』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354BFC-80A9-43B2-8969-D91133B32DF3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98492BE-7688-4A43-BB85-7162E97D314C}"/>
              </a:ext>
            </a:extLst>
          </p:cNvPr>
          <p:cNvSpPr/>
          <p:nvPr/>
        </p:nvSpPr>
        <p:spPr>
          <a:xfrm>
            <a:off x="4241587" y="2571750"/>
            <a:ext cx="583986" cy="11154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C807B3C-5E5C-499B-93DC-6DD71A3B8CB4}"/>
              </a:ext>
            </a:extLst>
          </p:cNvPr>
          <p:cNvSpPr/>
          <p:nvPr/>
        </p:nvSpPr>
        <p:spPr>
          <a:xfrm>
            <a:off x="1882810" y="1845229"/>
            <a:ext cx="982093" cy="5104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33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64903" y="7631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『Adjust Skewness』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하기 전에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조정해보자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233921-7B72-4352-A548-F128CB2D7D38}"/>
              </a:ext>
            </a:extLst>
          </p:cNvPr>
          <p:cNvSpPr txBox="1"/>
          <p:nvPr/>
        </p:nvSpPr>
        <p:spPr>
          <a:xfrm>
            <a:off x="395777" y="3776386"/>
            <a:ext cx="666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0.1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이상인 변수는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log transformation </a:t>
            </a:r>
          </a:p>
          <a:p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                        0.1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이하인 변수는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square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transformation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DE6558-F953-418F-8F24-2F8ADD9281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C6286B-E7C8-4A39-AAFB-416D45F6F3EF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0DBA47-7022-4F5D-BCB6-DD82DB66F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" t="26247" r="61092" b="38301"/>
          <a:stretch/>
        </p:blipFill>
        <p:spPr>
          <a:xfrm>
            <a:off x="571061" y="1769387"/>
            <a:ext cx="3455373" cy="1823475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EC86230E-4AF6-40F4-8F92-FEE25AA44F68}"/>
              </a:ext>
            </a:extLst>
          </p:cNvPr>
          <p:cNvSpPr/>
          <p:nvPr/>
        </p:nvSpPr>
        <p:spPr>
          <a:xfrm>
            <a:off x="4986938" y="1822050"/>
            <a:ext cx="3416460" cy="1439485"/>
          </a:xfrm>
          <a:prstGeom prst="wedgeRoundRectCallout">
            <a:avLst>
              <a:gd name="adj1" fmla="val -100553"/>
              <a:gd name="adj2" fmla="val 7249"/>
              <a:gd name="adj3" fmla="val 166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Ex)</a:t>
            </a:r>
            <a:r>
              <a:rPr lang="ko-KR" altLang="en-US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변수 </a:t>
            </a:r>
            <a:r>
              <a:rPr lang="en-US" altLang="ko-KR" dirty="0">
                <a:solidFill>
                  <a:srgbClr val="FF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arsons</a:t>
            </a:r>
            <a:r>
              <a:rPr lang="en-US" altLang="ko-KR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는 </a:t>
            </a:r>
            <a:r>
              <a:rPr lang="en-US" altLang="ko-KR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 </a:t>
            </a:r>
            <a:r>
              <a:rPr lang="ko-KR" altLang="en-US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</a:t>
            </a:r>
            <a:r>
              <a:rPr lang="en-US" altLang="ko-KR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0.446 </a:t>
            </a:r>
            <a:r>
              <a:rPr lang="ko-KR" altLang="en-US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이므로</a:t>
            </a:r>
            <a:r>
              <a:rPr lang="en-US" altLang="ko-KR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Log </a:t>
            </a:r>
            <a:r>
              <a:rPr lang="ko-KR" altLang="en-US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변환</a:t>
            </a:r>
            <a:r>
              <a:rPr lang="en-US" altLang="ko-KR" dirty="0">
                <a:solidFill>
                  <a:sysClr val="windowText" lastClr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dirty="0">
              <a:solidFill>
                <a:sysClr val="windowText" lastClr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068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64903" y="7631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『Adjust Skewness』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하기 전에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조정해보자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213F1F-DFD4-42BF-A227-3E36EFE29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5" t="21079" r="37564" b="38597"/>
          <a:stretch/>
        </p:blipFill>
        <p:spPr>
          <a:xfrm>
            <a:off x="395777" y="1650958"/>
            <a:ext cx="4104456" cy="1913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6AAD42-B8ED-48EE-ACC5-E5C98F844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3" t="14599" r="42125" b="49300"/>
          <a:stretch/>
        </p:blipFill>
        <p:spPr>
          <a:xfrm>
            <a:off x="4652513" y="1633260"/>
            <a:ext cx="3960442" cy="1856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233921-7B72-4352-A548-F128CB2D7D38}"/>
              </a:ext>
            </a:extLst>
          </p:cNvPr>
          <p:cNvSpPr txBox="1"/>
          <p:nvPr/>
        </p:nvSpPr>
        <p:spPr>
          <a:xfrm>
            <a:off x="395777" y="3776386"/>
            <a:ext cx="666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0.1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이상인 변수는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log transformation </a:t>
            </a:r>
          </a:p>
          <a:p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                        0.1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이하인 변수는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square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transformation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DE6558-F953-418F-8F24-2F8ADD9281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C6286B-E7C8-4A39-AAFB-416D45F6F3EF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8633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9CC195-90B3-4AEE-B5AF-48AF9DBFA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38" y="1803022"/>
            <a:ext cx="3172699" cy="2717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AE3CD3-2B0F-4CE1-9572-E27DEC7C8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96" y="1780992"/>
            <a:ext cx="3246924" cy="278123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64903" y="7631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『Adjust Skewness』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하기 전에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Skewness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조정해보자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DE6558-F953-418F-8F24-2F8ADD9281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C6286B-E7C8-4A39-AAFB-416D45F6F3EF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56EC0-FA79-4ED2-9B35-B714AE831051}"/>
              </a:ext>
            </a:extLst>
          </p:cNvPr>
          <p:cNvSpPr txBox="1"/>
          <p:nvPr/>
        </p:nvSpPr>
        <p:spPr>
          <a:xfrm>
            <a:off x="2110374" y="1612321"/>
            <a:ext cx="666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Before</a:t>
            </a:r>
            <a:endParaRPr lang="en-US" altLang="ko-KR" dirty="0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D87C4-9301-4408-A749-B644945073CB}"/>
              </a:ext>
            </a:extLst>
          </p:cNvPr>
          <p:cNvSpPr txBox="1"/>
          <p:nvPr/>
        </p:nvSpPr>
        <p:spPr>
          <a:xfrm>
            <a:off x="5958425" y="1588610"/>
            <a:ext cx="244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After</a:t>
            </a:r>
            <a:endParaRPr lang="en-US" altLang="ko-KR" dirty="0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56EEB06-DF9C-473A-B1A9-9CCB34D4D5D2}"/>
              </a:ext>
            </a:extLst>
          </p:cNvPr>
          <p:cNvSpPr/>
          <p:nvPr/>
        </p:nvSpPr>
        <p:spPr>
          <a:xfrm>
            <a:off x="4208337" y="2949934"/>
            <a:ext cx="727328" cy="11181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10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64903" y="763176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『Scaling』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5BE09-BBD7-4A2B-9D84-483BCC100CBD}"/>
              </a:ext>
            </a:extLst>
          </p:cNvPr>
          <p:cNvSpPr txBox="1"/>
          <p:nvPr/>
        </p:nvSpPr>
        <p:spPr>
          <a:xfrm>
            <a:off x="1455598" y="1869141"/>
            <a:ext cx="7158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Scaling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을 위해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Median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을 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빼주고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Max-Min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으로 나누자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BB860-9178-4431-A0D1-1E11D01E8873}"/>
              </a:ext>
            </a:extLst>
          </p:cNvPr>
          <p:cNvSpPr txBox="1"/>
          <p:nvPr/>
        </p:nvSpPr>
        <p:spPr>
          <a:xfrm>
            <a:off x="3288002" y="1299083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하기 전에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Scaling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도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D134C8-8DB1-462E-9CAF-B490F7306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5" t="19038" r="12988" b="63330"/>
          <a:stretch/>
        </p:blipFill>
        <p:spPr>
          <a:xfrm>
            <a:off x="756208" y="2950327"/>
            <a:ext cx="7775599" cy="10530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7844DE-F4BE-4C99-90D6-FC81F6A7C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C11CFA-69E7-4770-8E5E-C2B4308A9DA7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9710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23">
            <a:extLst>
              <a:ext uri="{FF2B5EF4-FFF2-40B4-BE49-F238E27FC236}">
                <a16:creationId xmlns:a16="http://schemas.microsoft.com/office/drawing/2014/main" id="{E184864E-7762-4D2A-8BF0-0DCC61A435EA}"/>
              </a:ext>
            </a:extLst>
          </p:cNvPr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5-combination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는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10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</a:t>
            </a:r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당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 아닌 변수는 총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분석을 해보자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5F90CF-B64C-42F6-9EF4-D7C0C781B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4" t="23400" r="13776" b="67512"/>
          <a:stretch/>
        </p:blipFill>
        <p:spPr>
          <a:xfrm>
            <a:off x="242900" y="3174958"/>
            <a:ext cx="8802215" cy="6210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5143B9-8931-4920-88E7-5CCCB596C3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A12593-45BD-4CD1-B62E-126F90F890CB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『SPCA Results』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15D421-42BC-4650-84CE-51248A73505C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8603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23">
            <a:extLst>
              <a:ext uri="{FF2B5EF4-FFF2-40B4-BE49-F238E27FC236}">
                <a16:creationId xmlns:a16="http://schemas.microsoft.com/office/drawing/2014/main" id="{E184864E-7762-4D2A-8BF0-0DCC61A435EA}"/>
              </a:ext>
            </a:extLst>
          </p:cNvPr>
          <p:cNvSpPr/>
          <p:nvPr/>
        </p:nvSpPr>
        <p:spPr>
          <a:xfrm>
            <a:off x="5695121" y="1571209"/>
            <a:ext cx="2912165" cy="2576442"/>
          </a:xfrm>
          <a:prstGeom prst="round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 b="1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b="1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5-combination</a:t>
            </a:r>
            <a:r>
              <a:rPr lang="ko-KR" altLang="en-US" b="1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b="1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SPCA:</a:t>
            </a:r>
            <a:endParaRPr lang="en-US" altLang="ko-KR" b="1" dirty="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</a:t>
            </a:r>
            <a:r>
              <a:rPr lang="ko-KR" altLang="en-US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는 </a:t>
            </a:r>
            <a:r>
              <a:rPr lang="en-US" altLang="ko-KR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10</a:t>
            </a:r>
            <a:r>
              <a:rPr lang="ko-KR" altLang="en-US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</a:t>
            </a:r>
            <a:endParaRPr lang="en-US" altLang="ko-KR" b="1" dirty="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</a:t>
            </a:r>
            <a:r>
              <a:rPr lang="ko-KR" altLang="en-US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당 </a:t>
            </a:r>
            <a:r>
              <a:rPr lang="en-US" altLang="ko-KR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</a:t>
            </a:r>
            <a:r>
              <a:rPr lang="ko-KR" altLang="en-US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 아닌 변수는 </a:t>
            </a:r>
            <a:endParaRPr lang="en-US" altLang="ko-KR" b="1" dirty="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총 </a:t>
            </a:r>
            <a:r>
              <a:rPr lang="en-US" altLang="ko-KR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</a:t>
            </a:r>
            <a:r>
              <a:rPr lang="ko-KR" altLang="en-US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개</a:t>
            </a:r>
            <a:r>
              <a:rPr lang="en-US" altLang="ko-KR" b="1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2C538B-2B67-442E-8D4D-99555FDDA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3" t="14786" r="17713" b="10801"/>
          <a:stretch/>
        </p:blipFill>
        <p:spPr>
          <a:xfrm>
            <a:off x="715671" y="1571209"/>
            <a:ext cx="4745660" cy="30761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9237FA-8CF1-4376-A664-4B0A9C3F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C8958D-6E24-46DD-A964-77B4A82A9B4D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『SPCA Results』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681E55-E717-4BD1-AAD6-1D4A36E90CCC}"/>
              </a:ext>
            </a:extLst>
          </p:cNvPr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분석을 해보자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0D3B8-6EE4-42C7-AC9F-476CAC7DC5B6}"/>
              </a:ext>
            </a:extLst>
          </p:cNvPr>
          <p:cNvSpPr txBox="1"/>
          <p:nvPr/>
        </p:nvSpPr>
        <p:spPr>
          <a:xfrm>
            <a:off x="102335" y="9328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2 Sparse PCA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1944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F309F-4649-4FF0-81B1-EA166B95D4DD}"/>
              </a:ext>
            </a:extLst>
          </p:cNvPr>
          <p:cNvSpPr/>
          <p:nvPr/>
        </p:nvSpPr>
        <p:spPr>
          <a:xfrm>
            <a:off x="-9834" y="0"/>
            <a:ext cx="9153834" cy="51435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762C2E-401F-427C-8537-D3F422EB96C5}"/>
              </a:ext>
            </a:extLst>
          </p:cNvPr>
          <p:cNvSpPr/>
          <p:nvPr/>
        </p:nvSpPr>
        <p:spPr>
          <a:xfrm>
            <a:off x="-9833" y="2369760"/>
            <a:ext cx="255638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E5CDBD-7037-4F7A-B861-5AE14BBE7AA3}"/>
              </a:ext>
            </a:extLst>
          </p:cNvPr>
          <p:cNvSpPr/>
          <p:nvPr/>
        </p:nvSpPr>
        <p:spPr>
          <a:xfrm>
            <a:off x="6607277" y="2869558"/>
            <a:ext cx="2536723" cy="7028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B0AD3-F97C-46EF-A8DE-A7B8310BB277}"/>
              </a:ext>
            </a:extLst>
          </p:cNvPr>
          <p:cNvSpPr txBox="1"/>
          <p:nvPr/>
        </p:nvSpPr>
        <p:spPr>
          <a:xfrm>
            <a:off x="2650887" y="1833607"/>
            <a:ext cx="4632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Interpretation</a:t>
            </a:r>
            <a:endParaRPr lang="ko-KR" altLang="en-US" sz="40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C6619-499C-4664-8222-FD393E95BD0E}"/>
              </a:ext>
            </a:extLst>
          </p:cNvPr>
          <p:cNvSpPr txBox="1"/>
          <p:nvPr/>
        </p:nvSpPr>
        <p:spPr>
          <a:xfrm>
            <a:off x="1733757" y="1571997"/>
            <a:ext cx="2351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3.</a:t>
            </a:r>
            <a:endParaRPr lang="ko-KR" altLang="en-US" sz="54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F309F-4649-4FF0-81B1-EA166B95D4DD}"/>
              </a:ext>
            </a:extLst>
          </p:cNvPr>
          <p:cNvSpPr/>
          <p:nvPr/>
        </p:nvSpPr>
        <p:spPr>
          <a:xfrm>
            <a:off x="-9834" y="0"/>
            <a:ext cx="9153834" cy="51435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762C2E-401F-427C-8537-D3F422EB96C5}"/>
              </a:ext>
            </a:extLst>
          </p:cNvPr>
          <p:cNvSpPr/>
          <p:nvPr/>
        </p:nvSpPr>
        <p:spPr>
          <a:xfrm>
            <a:off x="-9834" y="2375106"/>
            <a:ext cx="4434350" cy="632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E5CDBD-7037-4F7A-B861-5AE14BBE7AA3}"/>
              </a:ext>
            </a:extLst>
          </p:cNvPr>
          <p:cNvSpPr/>
          <p:nvPr/>
        </p:nvSpPr>
        <p:spPr>
          <a:xfrm>
            <a:off x="6508955" y="2869558"/>
            <a:ext cx="2635045" cy="6329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B0AD3-F97C-46EF-A8DE-A7B8310BB277}"/>
              </a:ext>
            </a:extLst>
          </p:cNvPr>
          <p:cNvSpPr txBox="1"/>
          <p:nvPr/>
        </p:nvSpPr>
        <p:spPr>
          <a:xfrm>
            <a:off x="4639734" y="2225530"/>
            <a:ext cx="2351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EDA</a:t>
            </a:r>
            <a:endParaRPr lang="ko-KR" altLang="en-US" sz="54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C6619-499C-4664-8222-FD393E95BD0E}"/>
              </a:ext>
            </a:extLst>
          </p:cNvPr>
          <p:cNvSpPr txBox="1"/>
          <p:nvPr/>
        </p:nvSpPr>
        <p:spPr>
          <a:xfrm>
            <a:off x="3790882" y="1648420"/>
            <a:ext cx="2351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</a:t>
            </a:r>
            <a:endParaRPr lang="ko-KR" altLang="en-US" sz="54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5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C6CE96-DAC2-4992-829F-546D2F040DA7}"/>
              </a:ext>
            </a:extLst>
          </p:cNvPr>
          <p:cNvSpPr/>
          <p:nvPr/>
        </p:nvSpPr>
        <p:spPr>
          <a:xfrm>
            <a:off x="4743900" y="3651870"/>
            <a:ext cx="1186668" cy="3055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FDFF1EE-388C-4903-A590-4D73FC833596}"/>
              </a:ext>
            </a:extLst>
          </p:cNvPr>
          <p:cNvSpPr/>
          <p:nvPr/>
        </p:nvSpPr>
        <p:spPr>
          <a:xfrm>
            <a:off x="1186711" y="3002968"/>
            <a:ext cx="7114378" cy="158969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 : </a:t>
            </a:r>
            <a:r>
              <a:rPr lang="ko-KR" altLang="en-US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소득</a:t>
            </a:r>
            <a:r>
              <a:rPr lang="en-US" altLang="ko-KR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</a:t>
            </a:r>
            <a:r>
              <a:rPr lang="ko-KR" altLang="en-US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집값</a:t>
            </a:r>
            <a:r>
              <a:rPr lang="en-US" altLang="ko-KR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 - (Negative)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 </a:t>
            </a:r>
            <a:r>
              <a:rPr lang="ko-KR" altLang="en-US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집값 비쌀수록 </a:t>
            </a:r>
            <a:r>
              <a:rPr lang="ko-KR" altLang="en-US" sz="1400" b="1" dirty="0" err="1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범죄율</a:t>
            </a:r>
            <a:r>
              <a:rPr lang="ko-KR" altLang="en-US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증가</a:t>
            </a:r>
          </a:p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865D5CE-0C5B-4113-97EC-84175049F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408048"/>
              </p:ext>
            </p:extLst>
          </p:nvPr>
        </p:nvGraphicFramePr>
        <p:xfrm>
          <a:off x="1844406" y="1581886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138647087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586478495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38348424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16601073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1649467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pctHousWOphone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0.441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pctHisp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02278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-0.497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ownHousUperQ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-0.258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pctCollGrad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857856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-0.862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rentUpperQ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-0.008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pctOccupMgmt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8728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0.014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pctBornStateResid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-0.854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pctSpeakOnlyEng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976184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-0.022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pctUsePubTrans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0.098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Console" panose="020B0609040504020204" pitchFamily="49" charset="0"/>
                          <a:ea typeface="맑은 고딕" panose="020B0503020000020004" pitchFamily="50" charset="-127"/>
                        </a:rPr>
                        <a:t>log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Console" panose="020B0609040504020204" pitchFamily="49" charset="0"/>
                          <a:ea typeface="맑은 고딕" panose="020B0503020000020004" pitchFamily="50" charset="-127"/>
                        </a:rPr>
                        <a:t>pctLargeHousFam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Console" panose="020B0609040504020204" pitchFamily="49" charset="0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537267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C73F0220-4CB3-4702-8AA5-D5617EFE7E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2B06DE-8327-4A3E-8FBB-BF05784D8B99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『PC Interpretation』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2B2E5-C2CB-4F53-A515-B32188F3F1AF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AE8ABB-B4B4-40DB-8CF9-C487B8DB5013}"/>
              </a:ext>
            </a:extLst>
          </p:cNvPr>
          <p:cNvSpPr/>
          <p:nvPr/>
        </p:nvSpPr>
        <p:spPr>
          <a:xfrm>
            <a:off x="1825894" y="1581886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B77C6-54DD-4FE5-BDB4-AA51EDFD6AF1}"/>
              </a:ext>
            </a:extLst>
          </p:cNvPr>
          <p:cNvSpPr txBox="1"/>
          <p:nvPr/>
        </p:nvSpPr>
        <p:spPr>
          <a:xfrm>
            <a:off x="1294287" y="2877286"/>
            <a:ext cx="482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1: </a:t>
            </a:r>
            <a:r>
              <a:rPr lang="ko-KR" altLang="en-US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집값 </a:t>
            </a:r>
            <a:r>
              <a:rPr lang="en-US" altLang="ko-KR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(housing)</a:t>
            </a:r>
            <a:r>
              <a:rPr lang="ko-KR" altLang="en-US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475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1DEEC3-7159-452C-8CA0-695B4130F83E}"/>
              </a:ext>
            </a:extLst>
          </p:cNvPr>
          <p:cNvSpPr/>
          <p:nvPr/>
        </p:nvSpPr>
        <p:spPr>
          <a:xfrm>
            <a:off x="4743900" y="3651870"/>
            <a:ext cx="1186668" cy="3055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A90AF30-FF2F-48CF-8AED-C49FDE29E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36294"/>
              </p:ext>
            </p:extLst>
          </p:nvPr>
        </p:nvGraphicFramePr>
        <p:xfrm>
          <a:off x="1844406" y="1581886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138647087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586478495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38348424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166010734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1649467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pctHousWOphone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0.441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pctHisp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002278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-0.497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ownHousUperQ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-0.258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pctCollGrad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857856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-0.862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rentUpperQ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-0.008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pctOccupMgmt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8728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0.014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pctBornStateResid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-0.854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pctSpeakOnlyEng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976184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-0.022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pctUsePubTrans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0.098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Console" panose="020B0609040504020204" pitchFamily="49" charset="0"/>
                          <a:ea typeface="맑은 고딕" panose="020B0503020000020004" pitchFamily="50" charset="-127"/>
                        </a:rPr>
                        <a:t>log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Console" panose="020B0609040504020204" pitchFamily="49" charset="0"/>
                          <a:ea typeface="맑은 고딕" panose="020B0503020000020004" pitchFamily="50" charset="-127"/>
                        </a:rPr>
                        <a:t>pctLargeHousFam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Console" panose="020B0609040504020204" pitchFamily="49" charset="0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5372671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93573-1058-4E8F-9F79-37A46224E569}"/>
              </a:ext>
            </a:extLst>
          </p:cNvPr>
          <p:cNvSpPr/>
          <p:nvPr/>
        </p:nvSpPr>
        <p:spPr>
          <a:xfrm>
            <a:off x="1186711" y="3002968"/>
            <a:ext cx="7114378" cy="158969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words: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학력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직업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인종</a:t>
            </a:r>
            <a:endParaRPr lang="en-US" altLang="ko-KR" sz="1400" b="1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+ (Positive)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지역에 전문직종 종사자 및 대학 졸업자가 적을 수록 </a:t>
            </a:r>
            <a:r>
              <a:rPr lang="ko-KR" altLang="ko-KR" sz="1400" dirty="0" err="1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중범죄</a:t>
            </a:r>
            <a:r>
              <a:rPr lang="ko-KR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많음</a:t>
            </a:r>
            <a:endParaRPr lang="en-US" altLang="ko-KR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3F0220-4CB3-4702-8AA5-D5617EFE7E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2B06DE-8327-4A3E-8FBB-BF05784D8B99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C5663-C42C-4E5F-A29F-F1192B098A9F}"/>
              </a:ext>
            </a:extLst>
          </p:cNvPr>
          <p:cNvSpPr/>
          <p:nvPr/>
        </p:nvSpPr>
        <p:spPr>
          <a:xfrm>
            <a:off x="4572000" y="1581886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5B944-2C2F-474C-A7F9-30543B5154E6}"/>
              </a:ext>
            </a:extLst>
          </p:cNvPr>
          <p:cNvSpPr txBox="1"/>
          <p:nvPr/>
        </p:nvSpPr>
        <p:spPr>
          <a:xfrm>
            <a:off x="1361028" y="2898584"/>
            <a:ext cx="3282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2 :</a:t>
            </a:r>
            <a:r>
              <a:rPr lang="ko-KR" altLang="en-US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지역의 전문인력의 비율</a:t>
            </a:r>
            <a:endParaRPr lang="en-US" altLang="ko-KR" dirty="0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en-US" altLang="ko-KR" dirty="0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 dirty="0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F75A4-8CAB-4922-9002-4629E013ED8D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9613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2424B4-0B90-4CDD-8A06-BFBB04BD6A9E}"/>
              </a:ext>
            </a:extLst>
          </p:cNvPr>
          <p:cNvSpPr/>
          <p:nvPr/>
        </p:nvSpPr>
        <p:spPr>
          <a:xfrm>
            <a:off x="4131162" y="3511493"/>
            <a:ext cx="1186668" cy="24995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947CF44-8721-45D5-8AC3-1ACB05C8CB72}"/>
              </a:ext>
            </a:extLst>
          </p:cNvPr>
          <p:cNvSpPr/>
          <p:nvPr/>
        </p:nvSpPr>
        <p:spPr>
          <a:xfrm>
            <a:off x="1036484" y="3046932"/>
            <a:ext cx="7114378" cy="158969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 : 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이주</a:t>
            </a: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재산</a:t>
            </a: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집값</a:t>
            </a: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 + (Positive)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 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집이 오래될수록</a:t>
            </a: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자국민이 많을수록</a:t>
            </a: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이사온지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얼마</a:t>
            </a: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되지 않은 사람들이 많을수록 </a:t>
            </a:r>
            <a:r>
              <a:rPr lang="ko-KR" altLang="en-US" sz="1200" dirty="0" err="1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범죄율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증가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특이사항</a:t>
            </a: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같은 주</a:t>
            </a:r>
            <a:r>
              <a:rPr lang="en-US" altLang="ko-KR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집에서 살아가는 것을 의미하는 변수와 같은 나라에서 살아가는 것을 의미하는 변수가 서로 음의 관계</a:t>
            </a:r>
          </a:p>
          <a:p>
            <a:pPr algn="ctr"/>
            <a:endParaRPr lang="ko-KR" altLang="en-US" sz="12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75EA2D-D2A5-41E3-B421-713DA01EBD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D822670-684A-429E-BB35-0B9D3B3AA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59325"/>
              </p:ext>
            </p:extLst>
          </p:nvPr>
        </p:nvGraphicFramePr>
        <p:xfrm>
          <a:off x="1844406" y="1581671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4044842010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59891732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108763888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40367970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762841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medYrHousBuilt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pctWwage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116699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-0.345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pctBornStateResid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-0.494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pctEmploy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98199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-0.339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pctSameHouse.5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 </a:t>
                      </a:r>
                      <a:r>
                        <a:rPr lang="en-US" sz="1300" u="none" strike="noStrike" kern="120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houseVacant</a:t>
                      </a:r>
                      <a:endParaRPr lang="en-US" sz="1300" u="none" strike="noStrike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77318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sq pctSameCounty.5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pctVacant6up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26957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-0.112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 pctUsePubTrans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 dirty="0" err="1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medYrHousBuilt</a:t>
                      </a:r>
                      <a:endParaRPr lang="en-US" sz="1300" u="none" strike="noStrike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53848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55D016-D95F-4441-868B-0C641DB1EC7E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618EF7-C235-4A2C-8466-F7FEDC9F5AFF}"/>
              </a:ext>
            </a:extLst>
          </p:cNvPr>
          <p:cNvSpPr/>
          <p:nvPr/>
        </p:nvSpPr>
        <p:spPr>
          <a:xfrm>
            <a:off x="1825894" y="1581671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56C095-AC2C-4CB5-9490-2DABDCD3879F}"/>
              </a:ext>
            </a:extLst>
          </p:cNvPr>
          <p:cNvSpPr txBox="1"/>
          <p:nvPr/>
        </p:nvSpPr>
        <p:spPr>
          <a:xfrm>
            <a:off x="1306244" y="2863644"/>
            <a:ext cx="352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3 : </a:t>
            </a:r>
            <a:r>
              <a:rPr lang="ko-KR" altLang="en-US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낙후된 지역과 이주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12598-A318-4DDC-BEE7-5DD18E29C3D7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1829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CB23DA-2872-4CDD-B7B2-E01D5D222E17}"/>
              </a:ext>
            </a:extLst>
          </p:cNvPr>
          <p:cNvSpPr/>
          <p:nvPr/>
        </p:nvSpPr>
        <p:spPr>
          <a:xfrm>
            <a:off x="4743900" y="3476521"/>
            <a:ext cx="1186668" cy="3055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E51F33A-D15B-4EA2-AD3A-CED638EAACA7}"/>
              </a:ext>
            </a:extLst>
          </p:cNvPr>
          <p:cNvSpPr/>
          <p:nvPr/>
        </p:nvSpPr>
        <p:spPr>
          <a:xfrm>
            <a:off x="1186711" y="3002968"/>
            <a:ext cx="7114378" cy="158969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words: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임금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고용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거주 공간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 + (Positive)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지역에 거주하는 자들의 경제적 여건이 열악할 수록 </a:t>
            </a:r>
            <a:r>
              <a:rPr lang="ko-KR" altLang="en-US" sz="1400" dirty="0" err="1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중범죄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많음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특이사항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임금이 영향을 많이 줌</a:t>
            </a:r>
          </a:p>
          <a:p>
            <a:pPr algn="ctr"/>
            <a:endParaRPr lang="ko-KR" altLang="en-US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75EA2D-D2A5-41E3-B421-713DA01EBD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21239" y="3687192"/>
            <a:ext cx="837499" cy="135759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D822670-684A-429E-BB35-0B9D3B3AAF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4406" y="1581671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4044842010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598917326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108763888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40367970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762841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medYrHousBuilt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pctWwage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116699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-0.345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pctBornStateResid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-0.494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pctEmploy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98199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-0.339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pctSameHouse.5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 houseVacant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77318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sq pctSameCounty.5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pctVacant6up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269578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-0.112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 pctUsePubTrans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sz="1300" u="none" strike="noStrike" kern="120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medYrHousBuilt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53848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55D016-D95F-4441-868B-0C641DB1EC7E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618EF7-C235-4A2C-8466-F7FEDC9F5AFF}"/>
              </a:ext>
            </a:extLst>
          </p:cNvPr>
          <p:cNvSpPr/>
          <p:nvPr/>
        </p:nvSpPr>
        <p:spPr>
          <a:xfrm>
            <a:off x="4572000" y="1581886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09E63-72D5-4F18-8420-B610F38B709F}"/>
              </a:ext>
            </a:extLst>
          </p:cNvPr>
          <p:cNvSpPr txBox="1"/>
          <p:nvPr/>
        </p:nvSpPr>
        <p:spPr>
          <a:xfrm>
            <a:off x="1302517" y="2880487"/>
            <a:ext cx="210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4 : </a:t>
            </a:r>
            <a:r>
              <a:rPr lang="ko-KR" altLang="en-US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소득의 결핍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CA1B3-3834-4E5C-B02D-46402BFF82AF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2596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001CF3-E841-42FA-969A-DD2E522E014B}"/>
              </a:ext>
            </a:extLst>
          </p:cNvPr>
          <p:cNvSpPr/>
          <p:nvPr/>
        </p:nvSpPr>
        <p:spPr>
          <a:xfrm>
            <a:off x="4743900" y="3651870"/>
            <a:ext cx="1186668" cy="3055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3192B0C-166C-43E7-814E-E7D1C6FADAA6}"/>
              </a:ext>
            </a:extLst>
          </p:cNvPr>
          <p:cNvSpPr/>
          <p:nvPr/>
        </p:nvSpPr>
        <p:spPr>
          <a:xfrm>
            <a:off x="1186711" y="3002968"/>
            <a:ext cx="7114378" cy="158969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 : </a:t>
            </a:r>
            <a:r>
              <a:rPr lang="ko-KR" altLang="en-US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이혼</a:t>
            </a: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</a:t>
            </a:r>
            <a:r>
              <a:rPr lang="ko-KR" altLang="en-US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가족</a:t>
            </a:r>
            <a:endParaRPr lang="en-US" altLang="ko-KR" sz="140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 - (Negative)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 </a:t>
            </a:r>
            <a:r>
              <a:rPr lang="ko-KR" altLang="en-US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이혼율이 높고 한부모자녀율이 높을수록 범죄율 증가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75EA2D-D2A5-41E3-B421-713DA01EBD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54967" y="3714755"/>
            <a:ext cx="837499" cy="135759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AAD2496-022F-4650-BAF3-659A277C1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262817"/>
              </p:ext>
            </p:extLst>
          </p:nvPr>
        </p:nvGraphicFramePr>
        <p:xfrm>
          <a:off x="1835150" y="1593556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4039684361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62358787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926076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801796436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39093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-0.884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pctAllDivorc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-0.935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</a:t>
                      </a:r>
                      <a:r>
                        <a:rPr lang="en-US" sz="13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13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pctWhite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486175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0.455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pctKids2Par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-0.053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pctWdiv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1855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kidsBornNevrMarr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pctLargHousFam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21849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-0.083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pctSmallHousUnits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persPerRenterOccup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8862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-0.073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pctHousWOphone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0.111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</a:t>
                      </a:r>
                      <a:r>
                        <a:rPr lang="en-US" sz="13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pctVacantBoarded</a:t>
                      </a:r>
                      <a:r>
                        <a:rPr lang="en-US" sz="13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795322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B0BD9D2-64E6-4EE3-8A23-31AFB0C6C057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425B8-638B-4D90-88ED-999EBE9C0D1A}"/>
              </a:ext>
            </a:extLst>
          </p:cNvPr>
          <p:cNvSpPr/>
          <p:nvPr/>
        </p:nvSpPr>
        <p:spPr>
          <a:xfrm>
            <a:off x="1825894" y="1596517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947201-3D4A-428D-AD6C-F737B1869EAB}"/>
              </a:ext>
            </a:extLst>
          </p:cNvPr>
          <p:cNvSpPr txBox="1"/>
          <p:nvPr/>
        </p:nvSpPr>
        <p:spPr>
          <a:xfrm>
            <a:off x="1281611" y="2872728"/>
            <a:ext cx="356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5 : </a:t>
            </a:r>
            <a:r>
              <a:rPr lang="ko-KR" altLang="en-US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이혼율 </a:t>
            </a:r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(divorce rate)</a:t>
            </a:r>
            <a:endParaRPr lang="ko-KR" altLang="en-US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8EC84-C839-4D6F-9DA7-D9F7AD2C14F8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4171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D9706F-83E4-41EB-8808-0F38352F176F}"/>
              </a:ext>
            </a:extLst>
          </p:cNvPr>
          <p:cNvSpPr/>
          <p:nvPr/>
        </p:nvSpPr>
        <p:spPr>
          <a:xfrm>
            <a:off x="4758385" y="3517466"/>
            <a:ext cx="1186668" cy="3055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1E7CD0B-2F9D-42A7-8874-B13F3DD2589F}"/>
              </a:ext>
            </a:extLst>
          </p:cNvPr>
          <p:cNvSpPr/>
          <p:nvPr/>
        </p:nvSpPr>
        <p:spPr>
          <a:xfrm>
            <a:off x="1186711" y="3002968"/>
            <a:ext cx="7114378" cy="158969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words: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인종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Boarded up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된 집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가구 인원 수</a:t>
            </a:r>
            <a:endParaRPr lang="en-US" altLang="ko-KR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 + (Positive)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지역에 백인 비율이 낮고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한 집에 사는 인원의 수가 많고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Boarded up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된 집의 비율이 높을 수록 중범죄가 많음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75EA2D-D2A5-41E3-B421-713DA01EBD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54967" y="3714755"/>
            <a:ext cx="837499" cy="135759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AAD2496-022F-4650-BAF3-659A277C1D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5150" y="1593556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4039684361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62358787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926076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801796436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39093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-0.884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pctAllDivorc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-0.935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pctWhite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486175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0.455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pctKids2Par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-0.053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pctWdiv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1855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kidsBornNevrMarr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pctLargHousFam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21849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-0.083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pctSmallHousUnits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persPerRenterOccup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8862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-0.073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pctHousWOphone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0.111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pctVacantBoarded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795322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B0BD9D2-64E6-4EE3-8A23-31AFB0C6C057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425B8-638B-4D90-88ED-999EBE9C0D1A}"/>
              </a:ext>
            </a:extLst>
          </p:cNvPr>
          <p:cNvSpPr/>
          <p:nvPr/>
        </p:nvSpPr>
        <p:spPr>
          <a:xfrm>
            <a:off x="4572000" y="1581886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30DC0F-EBBB-4236-9001-5E1190127CAD}"/>
              </a:ext>
            </a:extLst>
          </p:cNvPr>
          <p:cNvSpPr txBox="1"/>
          <p:nvPr/>
        </p:nvSpPr>
        <p:spPr>
          <a:xfrm>
            <a:off x="1302437" y="2874467"/>
            <a:ext cx="369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6: </a:t>
            </a:r>
            <a:r>
              <a:rPr lang="ko-KR" altLang="en-US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남동부 지역과 유사한 정도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5ADEA-3D53-480B-B2CE-81F3AB6D1902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6040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75EA2D-D2A5-41E3-B421-713DA01EBD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54967" y="3714755"/>
            <a:ext cx="837499" cy="135759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AAD2496-022F-4650-BAF3-659A277C1D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5150" y="1593556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4039684361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62358787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926076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801796436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39093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-0.884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pctAllDivorc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-0.935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pctWhite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486175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0.455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pctKids2Par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-0.053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pctWdiv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1855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kidsBornNevrMarr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pctLargHousFam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21849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-0.083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pctSmallHousUnits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persPerRenterOccup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8862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-0.073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pctHousWOphone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0.111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pctVacantBoarded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795322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B0BD9D2-64E6-4EE3-8A23-31AFB0C6C057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425B8-638B-4D90-88ED-999EBE9C0D1A}"/>
              </a:ext>
            </a:extLst>
          </p:cNvPr>
          <p:cNvSpPr/>
          <p:nvPr/>
        </p:nvSpPr>
        <p:spPr>
          <a:xfrm>
            <a:off x="4572000" y="1581886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C0229D-A52A-4D83-B92E-C39322DEC382}"/>
              </a:ext>
            </a:extLst>
          </p:cNvPr>
          <p:cNvSpPr/>
          <p:nvPr/>
        </p:nvSpPr>
        <p:spPr>
          <a:xfrm>
            <a:off x="363204" y="1602846"/>
            <a:ext cx="4208796" cy="298450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특히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  <a:p>
            <a:endParaRPr lang="en-US" altLang="ko-KR" sz="140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실제로 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Florida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포함한 미국 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남동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부에 백인의 비율이 타 지역에 비해 낮고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</a:p>
          <a:p>
            <a:pPr marL="342900" indent="-342900">
              <a:buAutoNum type="arabicPeriod"/>
            </a:pP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허리케인이 자주 피해를 입혀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Boarded up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된 집이 많은 것을 미루어 볼 때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</a:t>
            </a:r>
          </a:p>
          <a:p>
            <a:endParaRPr lang="en-US" altLang="ko-KR" sz="140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∴ 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주성분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PC 6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은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미국 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남동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부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지역과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유사한 지</a:t>
            </a:r>
            <a:endParaRPr lang="en-US" altLang="ko-KR" sz="140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판단하는 척도가 된다</a:t>
            </a:r>
            <a:endParaRPr lang="en-US" altLang="ko-KR" sz="140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ko-KR" sz="140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지에 대한 척도로서 역할 한다고 판단함</a:t>
            </a:r>
            <a:r>
              <a:rPr lang="en-US" altLang="ko-KR" sz="140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.</a:t>
            </a:r>
            <a:endParaRPr lang="ko-KR" altLang="ko-KR" sz="140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B390BF-94CC-4AF0-BCA0-0726118FCCD1}"/>
              </a:ext>
            </a:extLst>
          </p:cNvPr>
          <p:cNvSpPr txBox="1"/>
          <p:nvPr/>
        </p:nvSpPr>
        <p:spPr>
          <a:xfrm>
            <a:off x="805866" y="1431758"/>
            <a:ext cx="369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6: </a:t>
            </a:r>
            <a:r>
              <a:rPr lang="ko-KR" altLang="en-US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남동부 지역과 유사한 정도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7BC71-5AC3-412B-8DFB-5E2704A4BC50}"/>
              </a:ext>
            </a:extLst>
          </p:cNvPr>
          <p:cNvSpPr txBox="1"/>
          <p:nvPr/>
        </p:nvSpPr>
        <p:spPr>
          <a:xfrm>
            <a:off x="4808642" y="3937379"/>
            <a:ext cx="369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참고 </a:t>
            </a:r>
            <a:r>
              <a:rPr lang="en-US" altLang="ko-KR" sz="1400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2. </a:t>
            </a:r>
            <a:r>
              <a:rPr lang="ko-KR" altLang="en-US" sz="1400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각 주를 구성하고 있는 인종 간 비율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A8D46AD-F74C-404F-9EA0-B0FB705C68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544217"/>
            <a:ext cx="3256458" cy="22918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BFC70A-9753-48A9-971C-A8A5C21EE5C1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0596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75EA2D-D2A5-41E3-B421-713DA01EBD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54967" y="3714755"/>
            <a:ext cx="837499" cy="135759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AAD2496-022F-4650-BAF3-659A277C1D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5150" y="1593556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4039684361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2623587874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11926076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801796436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39093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-0.884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pctAllDivorc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-0.935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pctWhite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486175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0.455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pctKids2Par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-0.053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pctWdiv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18553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kidsBornNevrMarr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pctLargHousFam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21849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-0.083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pctSmallHousUnits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persPerRenterOccup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88623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-0.073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pctHousWOphone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0.111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pctVacantBoarded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795322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B0BD9D2-64E6-4EE3-8A23-31AFB0C6C057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425B8-638B-4D90-88ED-999EBE9C0D1A}"/>
              </a:ext>
            </a:extLst>
          </p:cNvPr>
          <p:cNvSpPr/>
          <p:nvPr/>
        </p:nvSpPr>
        <p:spPr>
          <a:xfrm>
            <a:off x="4572000" y="1581886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C0229D-A52A-4D83-B92E-C39322DEC382}"/>
              </a:ext>
            </a:extLst>
          </p:cNvPr>
          <p:cNvSpPr/>
          <p:nvPr/>
        </p:nvSpPr>
        <p:spPr>
          <a:xfrm>
            <a:off x="363204" y="1602846"/>
            <a:ext cx="4208796" cy="298450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특히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  <a:p>
            <a:endParaRPr lang="en-US" altLang="ko-KR" sz="140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실제로 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Florida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를 포함한 미국 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남동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부에 백인의 비율이 타 지역에 비해 낮고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</a:p>
          <a:p>
            <a:pPr marL="342900" indent="-342900">
              <a:buAutoNum type="arabicPeriod"/>
            </a:pP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허리케인이 자주 피해를 입혀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Boarded up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된 집이 많은 것을 미루어 볼 때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</a:t>
            </a:r>
          </a:p>
          <a:p>
            <a:endParaRPr lang="en-US" altLang="ko-KR" sz="140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∴ 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주성분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PC 6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은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미국 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남동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부</a:t>
            </a:r>
            <a:r>
              <a:rPr lang="en-US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지역과</a:t>
            </a:r>
            <a:r>
              <a:rPr lang="ko-KR" altLang="ko-KR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유사한 지</a:t>
            </a:r>
            <a:endParaRPr lang="en-US" altLang="ko-KR" sz="140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판단하는 척도가 된다</a:t>
            </a:r>
            <a:endParaRPr lang="en-US" altLang="ko-KR" sz="140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ko-KR" sz="140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지에 대한 척도로서 역할 한다고 판단함</a:t>
            </a:r>
            <a:r>
              <a:rPr lang="en-US" altLang="ko-KR" sz="140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.</a:t>
            </a:r>
            <a:endParaRPr lang="ko-KR" altLang="ko-KR" sz="140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B390BF-94CC-4AF0-BCA0-0726118FCCD1}"/>
              </a:ext>
            </a:extLst>
          </p:cNvPr>
          <p:cNvSpPr txBox="1"/>
          <p:nvPr/>
        </p:nvSpPr>
        <p:spPr>
          <a:xfrm>
            <a:off x="805866" y="1431758"/>
            <a:ext cx="369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6: </a:t>
            </a:r>
            <a:r>
              <a:rPr lang="ko-KR" altLang="en-US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남동부 지역과 유사한 정도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964A4B-6B26-44FF-A434-206621B6C1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81256" y="1533134"/>
            <a:ext cx="3522345" cy="2347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F7BC71-5AC3-412B-8DFB-5E2704A4BC50}"/>
              </a:ext>
            </a:extLst>
          </p:cNvPr>
          <p:cNvSpPr txBox="1"/>
          <p:nvPr/>
        </p:nvSpPr>
        <p:spPr>
          <a:xfrm>
            <a:off x="4644008" y="3957406"/>
            <a:ext cx="3692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참고 </a:t>
            </a:r>
            <a:r>
              <a:rPr lang="en-US" altLang="ko-KR" sz="1200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</a:t>
            </a:r>
            <a:r>
              <a:rPr lang="ko-KR" altLang="en-US" sz="1200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허리케인을 피하기 위해 </a:t>
            </a:r>
            <a:r>
              <a:rPr lang="en-US" altLang="ko-KR" sz="1200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boarded up</a:t>
            </a:r>
            <a:r>
              <a:rPr lang="ko-KR" altLang="en-US" sz="1200">
                <a:solidFill>
                  <a:srgbClr val="216879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된 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CE584F-0209-41CF-97D0-BDA6BB427BC0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5167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73123-4222-46FE-9BC9-A5DF95442C4E}"/>
              </a:ext>
            </a:extLst>
          </p:cNvPr>
          <p:cNvSpPr/>
          <p:nvPr/>
        </p:nvSpPr>
        <p:spPr>
          <a:xfrm>
            <a:off x="4750594" y="3517466"/>
            <a:ext cx="1186668" cy="3055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971FC22-D233-4AAC-9C56-ABA7C5020FDF}"/>
              </a:ext>
            </a:extLst>
          </p:cNvPr>
          <p:cNvSpPr/>
          <p:nvPr/>
        </p:nvSpPr>
        <p:spPr>
          <a:xfrm>
            <a:off x="1186711" y="3002968"/>
            <a:ext cx="7114378" cy="158969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 :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소득</a:t>
            </a:r>
            <a:endParaRPr lang="en-US" altLang="ko-KR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 - (Negative)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 Other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인종의 소득이 높을수록 </a:t>
            </a:r>
            <a:r>
              <a:rPr lang="ko-KR" altLang="en-US" sz="1400" dirty="0" err="1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범죄율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증가</a:t>
            </a:r>
            <a:endParaRPr lang="en-US" altLang="ko-KR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비고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 PC 4: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전체 소득 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vs PC 7: Other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인종의 소득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89DA5E-663D-4C40-B727-C49570B12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384165"/>
              </p:ext>
            </p:extLst>
          </p:nvPr>
        </p:nvGraphicFramePr>
        <p:xfrm>
          <a:off x="1844406" y="1596140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829045952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349413036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89026686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3392370560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390933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-0.033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pctHisp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-0.602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pctPoverty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287932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-0.059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NAperCap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-0.347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pctMaleNevMar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86438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-0.995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otherPerCap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0.329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pctPersOwnOccup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10857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-0.072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pctLargHousFam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0.062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medNumBedrm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113743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pctVacantBoarded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0.636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pctHousOwnerOccup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95621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AA366B-160A-4F44-B726-35FF563E2161}"/>
              </a:ext>
            </a:extLst>
          </p:cNvPr>
          <p:cNvSpPr/>
          <p:nvPr/>
        </p:nvSpPr>
        <p:spPr>
          <a:xfrm>
            <a:off x="1825894" y="1601685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30CFD-7BAE-4B14-B59B-D830133EF681}"/>
              </a:ext>
            </a:extLst>
          </p:cNvPr>
          <p:cNvSpPr txBox="1"/>
          <p:nvPr/>
        </p:nvSpPr>
        <p:spPr>
          <a:xfrm>
            <a:off x="1339687" y="2870612"/>
            <a:ext cx="307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7 : Other</a:t>
            </a:r>
            <a:r>
              <a:rPr lang="ko-KR" altLang="en-US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인종의 소득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3A60BE-D549-4660-BC55-E138BDBB0D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54967" y="3714755"/>
            <a:ext cx="837499" cy="13575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A244C4-716C-4EB0-BF8A-BB938D80ABF1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0176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C85921-D65E-470B-8257-21AAB23B160B}"/>
              </a:ext>
            </a:extLst>
          </p:cNvPr>
          <p:cNvSpPr/>
          <p:nvPr/>
        </p:nvSpPr>
        <p:spPr>
          <a:xfrm>
            <a:off x="4831057" y="3499102"/>
            <a:ext cx="1186668" cy="3055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7D6CC7E-F122-4B77-9CB6-D624644C5497}"/>
              </a:ext>
            </a:extLst>
          </p:cNvPr>
          <p:cNvSpPr/>
          <p:nvPr/>
        </p:nvSpPr>
        <p:spPr>
          <a:xfrm>
            <a:off x="1186710" y="3002968"/>
            <a:ext cx="7288695" cy="158969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words: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빈곤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자가 소유 비율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재산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 - (Negative)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지역에 빈곤층이 많고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집을 소유한 인구의 비율이 낮을 수록 중범죄가 많음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비고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 PC 4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현금흐름인 소득을 </a:t>
            </a:r>
            <a:r>
              <a:rPr lang="ko-KR" altLang="en-US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대표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한다면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PC 8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은 축적된 재산을 </a:t>
            </a:r>
            <a:r>
              <a:rPr lang="ko-KR" altLang="en-US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대표</a:t>
            </a:r>
            <a:r>
              <a:rPr lang="ko-KR" altLang="en-US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함</a:t>
            </a:r>
            <a:r>
              <a:rPr lang="en-US" altLang="ko-KR" sz="1400" dirty="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89DA5E-663D-4C40-B727-C49570B121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4406" y="1596140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3829045952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349413036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89026686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3392370560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390933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-0.033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pctHisp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-0.602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pctPoverty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0287932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-0.059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NAperCap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-0.347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pctMaleNevMar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86438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-0.995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otherPerCap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0.329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pctPersOwnOccup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108574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-0.072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pctLargHousFam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0.062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 medNumBedrm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113743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-0.003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pctVacantBoarded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0.636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pctHousOwnerOccup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95621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AA366B-160A-4F44-B726-35FF563E2161}"/>
              </a:ext>
            </a:extLst>
          </p:cNvPr>
          <p:cNvSpPr/>
          <p:nvPr/>
        </p:nvSpPr>
        <p:spPr>
          <a:xfrm>
            <a:off x="4572000" y="1581886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1F4E9-595D-45F5-8E52-A63750390C26}"/>
              </a:ext>
            </a:extLst>
          </p:cNvPr>
          <p:cNvSpPr txBox="1"/>
          <p:nvPr/>
        </p:nvSpPr>
        <p:spPr>
          <a:xfrm>
            <a:off x="1286604" y="2863644"/>
            <a:ext cx="23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8 : </a:t>
            </a:r>
            <a:r>
              <a:rPr lang="ko-KR" altLang="en-US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자산 </a:t>
            </a:r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(Asset)</a:t>
            </a:r>
            <a:endParaRPr lang="ko-KR" altLang="en-US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CE9B99-D278-4891-95A1-3A9CDE6ED1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54967" y="3714755"/>
            <a:ext cx="837499" cy="13575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891D3E-ACA8-4343-9840-E3797C35596B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70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76964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76964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3808" y="906274"/>
            <a:ext cx="33843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</a:t>
            </a:r>
            <a:r>
              <a:rPr lang="en-US" altLang="ko-KR" sz="2400" b="1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NA가</a:t>
            </a:r>
            <a:r>
              <a:rPr lang="en-US" altLang="ko-KR" sz="24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400" b="1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많은</a:t>
            </a:r>
            <a:r>
              <a:rPr lang="en-US" altLang="ko-KR" sz="24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400" b="1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변수</a:t>
            </a:r>
            <a:r>
              <a:rPr lang="en-US" altLang="ko-KR" sz="24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』</a:t>
            </a:r>
            <a:endParaRPr lang="en-US" altLang="ko-KR" sz="2400" b="1" spc="-100" dirty="0"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48898" y="1312356"/>
            <a:ext cx="182362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b="1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의미</a:t>
            </a:r>
            <a:r>
              <a:rPr lang="en-US" altLang="ko-KR" sz="14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400" b="1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있는</a:t>
            </a:r>
            <a:r>
              <a:rPr lang="en-US" altLang="ko-KR" sz="14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400" b="1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NA일까</a:t>
            </a:r>
            <a:r>
              <a:rPr lang="en-US" altLang="ko-KR" sz="14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?</a:t>
            </a:r>
            <a:endParaRPr lang="ko-KR" altLang="en-US" sz="14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E44CA1-8B84-48EE-92E2-9159861A2D1B}"/>
              </a:ext>
            </a:extLst>
          </p:cNvPr>
          <p:cNvSpPr txBox="1"/>
          <p:nvPr/>
        </p:nvSpPr>
        <p:spPr>
          <a:xfrm>
            <a:off x="1664182" y="1892095"/>
            <a:ext cx="593215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"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blackPerCap"의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0은 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NA로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처리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그 외의 NA 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ratio가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높거나, 0이 많은 변수는 삭제</a:t>
            </a:r>
            <a:endParaRPr 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4" name="그림 4" descr="병이(가) 표시된 사진&#10;&#10;높은 신뢰도로 생성된 설명">
            <a:extLst>
              <a:ext uri="{FF2B5EF4-FFF2-40B4-BE49-F238E27FC236}">
                <a16:creationId xmlns:a16="http://schemas.microsoft.com/office/drawing/2014/main" id="{F1E0AF04-05E0-41D8-98C9-DCEA4E36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886072"/>
            <a:ext cx="6208705" cy="11364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EC8A65-06AE-4123-A8AE-968B166830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6DF807-2591-404B-B689-709D01F9389E}"/>
              </a:ext>
            </a:extLst>
          </p:cNvPr>
          <p:cNvSpPr txBox="1"/>
          <p:nvPr/>
        </p:nvSpPr>
        <p:spPr>
          <a:xfrm>
            <a:off x="102335" y="12145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</a:p>
        </p:txBody>
      </p:sp>
    </p:spTree>
    <p:extLst>
      <p:ext uri="{BB962C8B-B14F-4D97-AF65-F5344CB8AC3E}">
        <p14:creationId xmlns:p14="http://schemas.microsoft.com/office/powerpoint/2010/main" val="301780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1B840A-B4E0-4D7F-BE10-00B4098F24DD}"/>
              </a:ext>
            </a:extLst>
          </p:cNvPr>
          <p:cNvSpPr/>
          <p:nvPr/>
        </p:nvSpPr>
        <p:spPr>
          <a:xfrm>
            <a:off x="4743900" y="3651870"/>
            <a:ext cx="1186668" cy="3055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EDA25EE-8EF3-46DD-A88F-D884A5E108EF}"/>
              </a:ext>
            </a:extLst>
          </p:cNvPr>
          <p:cNvSpPr/>
          <p:nvPr/>
        </p:nvSpPr>
        <p:spPr>
          <a:xfrm>
            <a:off x="1186711" y="3002968"/>
            <a:ext cx="7114378" cy="158969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 : </a:t>
            </a:r>
            <a:r>
              <a:rPr lang="ko-KR" altLang="en-US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범죄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 - (Negative)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 </a:t>
            </a:r>
            <a:r>
              <a:rPr lang="ko-KR" altLang="en-US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인구가 적을수록</a:t>
            </a: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경범죄가 많을수록 범죄율 증가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1CCC0C-0A4C-460A-8ABF-42C3B363E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72133"/>
              </p:ext>
            </p:extLst>
          </p:nvPr>
        </p:nvGraphicFramePr>
        <p:xfrm>
          <a:off x="1844406" y="1581886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819306791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277489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655200576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47016813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53146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-0.364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pop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0.554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pctFgnImmig.8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0623153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0.008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burglaries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0.283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pctFgnImmig.10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412339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0.916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larcenies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0.689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pctImmig.3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149274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autoTheft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0.359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pctImmig.5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0893457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0.129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arsons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pctImmig.10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685759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572D303-A98D-4399-99A6-46E9ADF37FE3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0A3709-06B8-4637-9A36-3A45A3935A72}"/>
              </a:ext>
            </a:extLst>
          </p:cNvPr>
          <p:cNvSpPr/>
          <p:nvPr/>
        </p:nvSpPr>
        <p:spPr>
          <a:xfrm>
            <a:off x="1825894" y="1596740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FEF4C6-BE95-4FF8-ADBE-ECAB936BBB15}"/>
              </a:ext>
            </a:extLst>
          </p:cNvPr>
          <p:cNvSpPr txBox="1"/>
          <p:nvPr/>
        </p:nvSpPr>
        <p:spPr>
          <a:xfrm>
            <a:off x="1283307" y="2890574"/>
            <a:ext cx="21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9 : </a:t>
            </a:r>
            <a:r>
              <a:rPr lang="ko-KR" altLang="en-US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경범죄율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DA0C67-1A59-425B-97E6-61A1E7FD83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54967" y="3714755"/>
            <a:ext cx="837499" cy="13575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9705B2-1353-443A-9D7C-FA8805E6B9DA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088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392D5F-0EAF-4BD3-9F08-64AE1416E30F}"/>
              </a:ext>
            </a:extLst>
          </p:cNvPr>
          <p:cNvSpPr/>
          <p:nvPr/>
        </p:nvSpPr>
        <p:spPr>
          <a:xfrm>
            <a:off x="4758385" y="3687622"/>
            <a:ext cx="1186668" cy="30553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F397A1-77D7-4B53-BD45-D23780447C30}"/>
              </a:ext>
            </a:extLst>
          </p:cNvPr>
          <p:cNvSpPr/>
          <p:nvPr/>
        </p:nvSpPr>
        <p:spPr>
          <a:xfrm>
            <a:off x="1152605" y="3050560"/>
            <a:ext cx="7148484" cy="1542105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Key words: </a:t>
            </a:r>
            <a:r>
              <a:rPr lang="ko-KR" altLang="en-US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이민</a:t>
            </a:r>
            <a:endParaRPr lang="en-US" altLang="ko-KR" sz="140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Relationship with violent per pop: - (Negative)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Explanation: </a:t>
            </a:r>
            <a:r>
              <a:rPr lang="ko-KR" altLang="en-US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지역에 이민자 비율이 많을 수록 중범죄가 적음</a:t>
            </a:r>
            <a:r>
              <a:rPr lang="en-US" altLang="ko-KR" sz="1400">
                <a:solidFill>
                  <a:srgbClr val="0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400">
              <a:solidFill>
                <a:srgbClr val="0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SPCA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 핵심은 해석 </a:t>
            </a:r>
            <a:r>
              <a:rPr lang="en-US" altLang="ko-KR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014959-4B66-4FD3-BDD5-618B32CB9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1CCC0C-0A4C-460A-8ABF-42C3B363E3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4406" y="1581886"/>
          <a:ext cx="5473700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819306791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277489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655200576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47016813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53146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-0.364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pop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0.554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pctFgnImmig.8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0623153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0.008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burglaries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0.283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pctFgnImmig.10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412339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0.916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larcenies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0.689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pctImmig.3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149274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autoTheft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0.359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pctImmig.5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0893457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0.129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arsons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0.094</a:t>
                      </a:r>
                      <a:endParaRPr lang="en-US" altLang="ko-KR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 pctImmig.10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Console" panose="020B0609040504020204" pitchFamily="49" charset="0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6857597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572D303-A98D-4399-99A6-46E9ADF37FE3}"/>
              </a:ext>
            </a:extLst>
          </p:cNvPr>
          <p:cNvSpPr txBox="1"/>
          <p:nvPr/>
        </p:nvSpPr>
        <p:spPr>
          <a:xfrm>
            <a:off x="2353545" y="762828"/>
            <a:ext cx="4580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『Results&amp;Interpretation』</a:t>
            </a:r>
            <a:endParaRPr lang="ko-KR" altLang="en-US" sz="28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0A3709-06B8-4637-9A36-3A45A3935A72}"/>
              </a:ext>
            </a:extLst>
          </p:cNvPr>
          <p:cNvSpPr/>
          <p:nvPr/>
        </p:nvSpPr>
        <p:spPr>
          <a:xfrm>
            <a:off x="4572000" y="1581886"/>
            <a:ext cx="2746106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FD961-FCF7-4A54-ABC2-565949474CBD}"/>
              </a:ext>
            </a:extLst>
          </p:cNvPr>
          <p:cNvSpPr txBox="1"/>
          <p:nvPr/>
        </p:nvSpPr>
        <p:spPr>
          <a:xfrm>
            <a:off x="1186710" y="2818301"/>
            <a:ext cx="482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10: </a:t>
            </a:r>
            <a:r>
              <a:rPr lang="ko-KR" altLang="en-US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이민자 비율 </a:t>
            </a:r>
            <a:r>
              <a:rPr lang="en-US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(ratio of immigrants)</a:t>
            </a:r>
            <a:endParaRPr lang="ko-KR" altLang="en-US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0250A9-BC79-4A2F-86D3-C493DEE510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6654967" y="3714755"/>
            <a:ext cx="837499" cy="13575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E16698-14D3-480C-81E1-4D62E3D68D51}"/>
              </a:ext>
            </a:extLst>
          </p:cNvPr>
          <p:cNvSpPr txBox="1"/>
          <p:nvPr/>
        </p:nvSpPr>
        <p:spPr>
          <a:xfrm>
            <a:off x="102335" y="77212"/>
            <a:ext cx="3122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3. PC Interpretation</a:t>
            </a:r>
            <a:endParaRPr lang="ko-KR" altLang="en-US" sz="10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6263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F309F-4649-4FF0-81B1-EA166B95D4DD}"/>
              </a:ext>
            </a:extLst>
          </p:cNvPr>
          <p:cNvSpPr/>
          <p:nvPr/>
        </p:nvSpPr>
        <p:spPr>
          <a:xfrm>
            <a:off x="-9834" y="0"/>
            <a:ext cx="9153834" cy="51435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762C2E-401F-427C-8537-D3F422EB96C5}"/>
              </a:ext>
            </a:extLst>
          </p:cNvPr>
          <p:cNvSpPr/>
          <p:nvPr/>
        </p:nvSpPr>
        <p:spPr>
          <a:xfrm>
            <a:off x="-9833" y="2369760"/>
            <a:ext cx="255638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E5CDBD-7037-4F7A-B861-5AE14BBE7AA3}"/>
              </a:ext>
            </a:extLst>
          </p:cNvPr>
          <p:cNvSpPr/>
          <p:nvPr/>
        </p:nvSpPr>
        <p:spPr>
          <a:xfrm>
            <a:off x="6607277" y="2869558"/>
            <a:ext cx="2536723" cy="7028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B0AD3-F97C-46EF-A8DE-A7B8310BB277}"/>
              </a:ext>
            </a:extLst>
          </p:cNvPr>
          <p:cNvSpPr txBox="1"/>
          <p:nvPr/>
        </p:nvSpPr>
        <p:spPr>
          <a:xfrm>
            <a:off x="2650887" y="1833607"/>
            <a:ext cx="4632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Regression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        Methods</a:t>
            </a:r>
            <a:endParaRPr lang="ko-KR" altLang="en-US" sz="40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C6619-499C-4664-8222-FD393E95BD0E}"/>
              </a:ext>
            </a:extLst>
          </p:cNvPr>
          <p:cNvSpPr txBox="1"/>
          <p:nvPr/>
        </p:nvSpPr>
        <p:spPr>
          <a:xfrm>
            <a:off x="1733757" y="1586170"/>
            <a:ext cx="2351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4.</a:t>
            </a:r>
            <a:endParaRPr lang="ko-KR" altLang="en-US" sz="54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5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270AF5-CE3A-4CCF-9793-C670C4E4A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17" r="52083" b="4578"/>
          <a:stretch/>
        </p:blipFill>
        <p:spPr>
          <a:xfrm>
            <a:off x="641025" y="1371224"/>
            <a:ext cx="3869161" cy="33778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25960" y="798065"/>
            <a:ext cx="544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Simple Linear Regression</a:t>
            </a:r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35" y="93280"/>
            <a:ext cx="48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 Data Analysis-Simple Linear Regression</a:t>
            </a:r>
          </a:p>
          <a:p>
            <a:pPr algn="dist"/>
            <a:endParaRPr lang="en-US" altLang="ko-KR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937262" y="3685193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2BA91B-A01D-4E00-BA3E-E3316797B83E}"/>
              </a:ext>
            </a:extLst>
          </p:cNvPr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가장 먼저 회귀를 돌려보자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5B2F65-63C6-44C7-9598-7B8BEFBF85A4}"/>
              </a:ext>
            </a:extLst>
          </p:cNvPr>
          <p:cNvSpPr/>
          <p:nvPr/>
        </p:nvSpPr>
        <p:spPr>
          <a:xfrm>
            <a:off x="686885" y="3702635"/>
            <a:ext cx="3158137" cy="268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9D4787-990B-4510-AAA9-F72C6ABA8FE8}"/>
              </a:ext>
            </a:extLst>
          </p:cNvPr>
          <p:cNvSpPr/>
          <p:nvPr/>
        </p:nvSpPr>
        <p:spPr>
          <a:xfrm>
            <a:off x="679201" y="3363762"/>
            <a:ext cx="3158139" cy="268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73A428-561E-40A1-9070-B989DD1B5280}"/>
              </a:ext>
            </a:extLst>
          </p:cNvPr>
          <p:cNvSpPr/>
          <p:nvPr/>
        </p:nvSpPr>
        <p:spPr>
          <a:xfrm>
            <a:off x="694569" y="3081399"/>
            <a:ext cx="3142771" cy="212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3">
            <a:extLst>
              <a:ext uri="{FF2B5EF4-FFF2-40B4-BE49-F238E27FC236}">
                <a16:creationId xmlns:a16="http://schemas.microsoft.com/office/drawing/2014/main" id="{31965BF7-903A-42BC-9E54-DC1D99D9C37C}"/>
              </a:ext>
            </a:extLst>
          </p:cNvPr>
          <p:cNvSpPr/>
          <p:nvPr/>
        </p:nvSpPr>
        <p:spPr>
          <a:xfrm>
            <a:off x="4452945" y="1694075"/>
            <a:ext cx="4007175" cy="2363873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유의</a:t>
            </a:r>
            <a:r>
              <a:rPr lang="ko-KR" altLang="en-US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하게 나오는 </a:t>
            </a:r>
            <a:r>
              <a:rPr lang="en-US" altLang="ko-KR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</a:t>
            </a: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1, PC 4, PC 5,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PC 6, PC 8,PC 9</a:t>
            </a:r>
          </a:p>
          <a:p>
            <a:pPr algn="ctr"/>
            <a:endParaRPr lang="en-US" altLang="ko-K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1357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793BCE08-85EE-4F50-9DB8-2CBFBBA07607}"/>
              </a:ext>
            </a:extLst>
          </p:cNvPr>
          <p:cNvSpPr/>
          <p:nvPr/>
        </p:nvSpPr>
        <p:spPr>
          <a:xfrm>
            <a:off x="1268162" y="3187711"/>
            <a:ext cx="6882699" cy="118127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단순 회귀의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 : 145,407.6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25960" y="798065"/>
            <a:ext cx="544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Simple Linear Regression</a:t>
            </a:r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35" y="93280"/>
            <a:ext cx="48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 Data Analysis-Simple Linear Regression</a:t>
            </a:r>
          </a:p>
          <a:p>
            <a:pPr algn="dist"/>
            <a:endParaRPr lang="en-US" altLang="ko-KR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937262" y="3685193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2BA91B-A01D-4E00-BA3E-E3316797B83E}"/>
              </a:ext>
            </a:extLst>
          </p:cNvPr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가장 먼저 회귀를 돌려보자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C9A2DE-E819-418F-BA6A-E6841C53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8" y="2562229"/>
            <a:ext cx="19044" cy="19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017AB4-5D9F-4938-A2F0-F1A24E4A9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818" r="46771" b="3984"/>
          <a:stretch/>
        </p:blipFill>
        <p:spPr>
          <a:xfrm>
            <a:off x="1164338" y="2028397"/>
            <a:ext cx="6350486" cy="5499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8B578D-8FC8-4988-8A6C-768F63065C15}"/>
              </a:ext>
            </a:extLst>
          </p:cNvPr>
          <p:cNvSpPr/>
          <p:nvPr/>
        </p:nvSpPr>
        <p:spPr>
          <a:xfrm>
            <a:off x="1224084" y="2442154"/>
            <a:ext cx="6147229" cy="3096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698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793BCE08-85EE-4F50-9DB8-2CBFBBA07607}"/>
              </a:ext>
            </a:extLst>
          </p:cNvPr>
          <p:cNvSpPr/>
          <p:nvPr/>
        </p:nvSpPr>
        <p:spPr>
          <a:xfrm>
            <a:off x="4695401" y="1859084"/>
            <a:ext cx="3321221" cy="185485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잔차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plot:</a:t>
            </a:r>
          </a:p>
          <a:p>
            <a:pPr algn="ctr"/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매우 예쁘다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등분산성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정규성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25960" y="798065"/>
            <a:ext cx="544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</a:t>
            </a:r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Simple Linear Regression</a:t>
            </a:r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35" y="93280"/>
            <a:ext cx="48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3 Data Analysis-Simple Linear Regression</a:t>
            </a:r>
          </a:p>
          <a:p>
            <a:pPr algn="dist"/>
            <a:endParaRPr lang="en-US" altLang="ko-KR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937262" y="3685193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2BA91B-A01D-4E00-BA3E-E3316797B83E}"/>
              </a:ext>
            </a:extLst>
          </p:cNvPr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가장 먼저 회귀를 돌려보자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B7636B-04F3-4D17-93F3-53684EF39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4" y="1572337"/>
            <a:ext cx="3321221" cy="29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54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326258-E2E6-4DD4-9DD3-08E8370F9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3" y="1674360"/>
            <a:ext cx="6871053" cy="267348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79812" y="736600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defRPr>
            </a:lvl1pPr>
          </a:lstStyle>
          <a:p>
            <a:r>
              <a:rPr lang="en-US" altLang="ko-KR"/>
              <a:t>『Ridge Regression』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660188" y="1249184"/>
            <a:ext cx="182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35" y="93281"/>
            <a:ext cx="5168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4. Data Analysis-Ridge /Lasso Regression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328084" y="3691391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A6C08-BCD4-4835-B275-749CA58B94FE}"/>
              </a:ext>
            </a:extLst>
          </p:cNvPr>
          <p:cNvSpPr txBox="1"/>
          <p:nvPr/>
        </p:nvSpPr>
        <p:spPr>
          <a:xfrm>
            <a:off x="3121951" y="1275897"/>
            <a:ext cx="2753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세션에서 다뤘던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Ridge/ Lasso 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적용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839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326258-E2E6-4DD4-9DD3-08E8370F9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3" y="1674360"/>
            <a:ext cx="6871053" cy="267348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79812" y="736600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defRPr>
            </a:lvl1pPr>
          </a:lstStyle>
          <a:p>
            <a:r>
              <a:rPr lang="en-US" altLang="ko-KR"/>
              <a:t>『Ridge Regression』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660188" y="1249184"/>
            <a:ext cx="182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35" y="93281"/>
            <a:ext cx="5168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4. Data Analysis-Ridge /Lasso Regression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328084" y="3691391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A6C08-BCD4-4835-B275-749CA58B94FE}"/>
              </a:ext>
            </a:extLst>
          </p:cNvPr>
          <p:cNvSpPr txBox="1"/>
          <p:nvPr/>
        </p:nvSpPr>
        <p:spPr>
          <a:xfrm>
            <a:off x="3121951" y="1275897"/>
            <a:ext cx="2753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세션에서 다뤘던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Ridge/ Lasso 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적용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A62013E5-6443-4368-A602-422FB0B248BF}"/>
              </a:ext>
            </a:extLst>
          </p:cNvPr>
          <p:cNvSpPr/>
          <p:nvPr/>
        </p:nvSpPr>
        <p:spPr>
          <a:xfrm>
            <a:off x="5082177" y="1681872"/>
            <a:ext cx="3532010" cy="1141566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계수가 큰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PC: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2,PC 4. PC 5,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PC 6,PC 8,PC 9</a:t>
            </a: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692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740E96C-73EC-4D9E-9065-D90F9C1B6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3" y="1674360"/>
            <a:ext cx="6871053" cy="267348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79812" y="736600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defRPr>
            </a:lvl1pPr>
          </a:lstStyle>
          <a:p>
            <a:r>
              <a:rPr lang="en-US" altLang="ko-KR"/>
              <a:t>『Ridge Regression』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660188" y="1249184"/>
            <a:ext cx="1823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35" y="93281"/>
            <a:ext cx="5168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4. Data Analysis-Ridge /Lasso Regression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328084" y="3691391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A6C08-BCD4-4835-B275-749CA58B94FE}"/>
              </a:ext>
            </a:extLst>
          </p:cNvPr>
          <p:cNvSpPr txBox="1"/>
          <p:nvPr/>
        </p:nvSpPr>
        <p:spPr>
          <a:xfrm>
            <a:off x="3121951" y="1275897"/>
            <a:ext cx="2753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세션에서 다뤘던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Ridge/ Lasso 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적용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CF3B9DE2-A706-4A34-80AB-91729AB715FA}"/>
              </a:ext>
            </a:extLst>
          </p:cNvPr>
          <p:cNvSpPr/>
          <p:nvPr/>
        </p:nvSpPr>
        <p:spPr>
          <a:xfrm>
            <a:off x="1130650" y="1846947"/>
            <a:ext cx="6882699" cy="118127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릿지 리그레션의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 143,252.5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6F4360-EC17-466A-98C3-7C08ACEA2C99}"/>
              </a:ext>
            </a:extLst>
          </p:cNvPr>
          <p:cNvSpPr/>
          <p:nvPr/>
        </p:nvSpPr>
        <p:spPr>
          <a:xfrm>
            <a:off x="550469" y="4106267"/>
            <a:ext cx="4165132" cy="4141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706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A0EAA7-9B2A-4D1F-A074-E24A3F0B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7" y="1502096"/>
            <a:ext cx="5663202" cy="30909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35300" y="729982"/>
            <a:ext cx="3328887" cy="52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defRPr>
            </a:lvl1pPr>
          </a:lstStyle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『Lasso Regression</a:t>
            </a:r>
            <a:r>
              <a:rPr lang="en-US" altLang="ko-KR"/>
              <a:t>』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328084" y="3691391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23B680-B525-49D0-A540-F3E96E6777E5}"/>
              </a:ext>
            </a:extLst>
          </p:cNvPr>
          <p:cNvSpPr txBox="1"/>
          <p:nvPr/>
        </p:nvSpPr>
        <p:spPr>
          <a:xfrm>
            <a:off x="102335" y="93281"/>
            <a:ext cx="5168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4. Data Analysis-Ridge /Lasso Regression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FBEE3-2A4A-4457-A9F8-8CC5647E8242}"/>
              </a:ext>
            </a:extLst>
          </p:cNvPr>
          <p:cNvSpPr txBox="1"/>
          <p:nvPr/>
        </p:nvSpPr>
        <p:spPr>
          <a:xfrm>
            <a:off x="3121951" y="1275897"/>
            <a:ext cx="2753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세션에서 다뤘던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Ridge/ Lasso 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적용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289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87819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11831" y="878890"/>
            <a:ext cx="386435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</a:t>
            </a:r>
            <a:r>
              <a:rPr lang="ko-KR" altLang="en-US"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새롭게 추가하거나 제거한 변수</a:t>
            </a:r>
            <a:r>
              <a:rPr lang="en-US" altLang="ko-KR"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』</a:t>
            </a:r>
            <a:endParaRPr lang="en-US" altLang="ko-KR" sz="2400" b="1" spc="-100" dirty="0"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2335" y="12145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60188" y="1249184"/>
            <a:ext cx="1823625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Erase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/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Add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401BBA-5EC8-439E-A059-3589080C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7FC8CF-27B7-429C-9B28-F0405EC3637D}"/>
              </a:ext>
            </a:extLst>
          </p:cNvPr>
          <p:cNvSpPr txBox="1"/>
          <p:nvPr/>
        </p:nvSpPr>
        <p:spPr>
          <a:xfrm>
            <a:off x="4551051" y="2098988"/>
            <a:ext cx="3516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#15. persUrban</a:t>
            </a:r>
          </a:p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#16. pctUrban</a:t>
            </a:r>
          </a:p>
          <a:p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거의 동일한 정보를 가진 변수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-NA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지나치게 많은 변수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∴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Erase</a:t>
            </a:r>
          </a:p>
        </p:txBody>
      </p:sp>
      <p:pic>
        <p:nvPicPr>
          <p:cNvPr id="18" name="그림 6">
            <a:extLst>
              <a:ext uri="{FF2B5EF4-FFF2-40B4-BE49-F238E27FC236}">
                <a16:creationId xmlns:a16="http://schemas.microsoft.com/office/drawing/2014/main" id="{B4E0427B-5CB9-4C64-8FF4-B7FF5E270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47" b="31538"/>
          <a:stretch/>
        </p:blipFill>
        <p:spPr>
          <a:xfrm>
            <a:off x="1925960" y="2231798"/>
            <a:ext cx="2400151" cy="14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88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A0EAA7-9B2A-4D1F-A074-E24A3F0B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7" y="1502096"/>
            <a:ext cx="5663202" cy="30909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35300" y="729982"/>
            <a:ext cx="3328887" cy="52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defRPr>
            </a:lvl1pPr>
          </a:lstStyle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『Lasso Regression</a:t>
            </a:r>
            <a:r>
              <a:rPr lang="en-US" altLang="ko-KR"/>
              <a:t>』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328084" y="3691391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23B680-B525-49D0-A540-F3E96E6777E5}"/>
              </a:ext>
            </a:extLst>
          </p:cNvPr>
          <p:cNvSpPr txBox="1"/>
          <p:nvPr/>
        </p:nvSpPr>
        <p:spPr>
          <a:xfrm>
            <a:off x="102335" y="93281"/>
            <a:ext cx="5168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4. Data Analysis-Ridge /Lasso Regression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FBEE3-2A4A-4457-A9F8-8CC5647E8242}"/>
              </a:ext>
            </a:extLst>
          </p:cNvPr>
          <p:cNvSpPr txBox="1"/>
          <p:nvPr/>
        </p:nvSpPr>
        <p:spPr>
          <a:xfrm>
            <a:off x="3121951" y="1275897"/>
            <a:ext cx="2753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세션에서 다뤘던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Ridge/ Lasso 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적용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2A4AEA55-36DC-4DDD-90DF-CE1B2364114E}"/>
              </a:ext>
            </a:extLst>
          </p:cNvPr>
          <p:cNvSpPr/>
          <p:nvPr/>
        </p:nvSpPr>
        <p:spPr>
          <a:xfrm>
            <a:off x="5082177" y="1681872"/>
            <a:ext cx="3532010" cy="1141566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계수가 큰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PC: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2, PC 4, PC 5, 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6, PC 8, PC 9</a:t>
            </a: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345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7264EC1A-3244-44E7-B200-32F42D9E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7" y="1502096"/>
            <a:ext cx="5663202" cy="30909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35300" y="729982"/>
            <a:ext cx="3328887" cy="52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defRPr>
            </a:lvl1pPr>
          </a:lstStyle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『Lasso Regression</a:t>
            </a:r>
            <a:r>
              <a:rPr lang="en-US" altLang="ko-KR"/>
              <a:t>』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328084" y="3691391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23B680-B525-49D0-A540-F3E96E6777E5}"/>
              </a:ext>
            </a:extLst>
          </p:cNvPr>
          <p:cNvSpPr txBox="1"/>
          <p:nvPr/>
        </p:nvSpPr>
        <p:spPr>
          <a:xfrm>
            <a:off x="102335" y="93281"/>
            <a:ext cx="5168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4. Data Analysis-Ridge /Lasso Regression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FBEE3-2A4A-4457-A9F8-8CC5647E8242}"/>
              </a:ext>
            </a:extLst>
          </p:cNvPr>
          <p:cNvSpPr txBox="1"/>
          <p:nvPr/>
        </p:nvSpPr>
        <p:spPr>
          <a:xfrm>
            <a:off x="3121951" y="1275897"/>
            <a:ext cx="2753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세션에서 다뤘던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Ridge/ Lasso 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적용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23">
            <a:extLst>
              <a:ext uri="{FF2B5EF4-FFF2-40B4-BE49-F238E27FC236}">
                <a16:creationId xmlns:a16="http://schemas.microsoft.com/office/drawing/2014/main" id="{C0958403-EE87-4100-BA7A-818387AB2ADE}"/>
              </a:ext>
            </a:extLst>
          </p:cNvPr>
          <p:cNvSpPr/>
          <p:nvPr/>
        </p:nvSpPr>
        <p:spPr>
          <a:xfrm>
            <a:off x="1057165" y="1621074"/>
            <a:ext cx="6882699" cy="118127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라쏘 리그레션의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 </a:t>
            </a:r>
            <a:r>
              <a:rPr lang="en-US" altLang="ko-KR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 146,238.1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1A4C49-1581-491A-AF0C-2424F14646F9}"/>
              </a:ext>
            </a:extLst>
          </p:cNvPr>
          <p:cNvSpPr/>
          <p:nvPr/>
        </p:nvSpPr>
        <p:spPr>
          <a:xfrm>
            <a:off x="823227" y="3170009"/>
            <a:ext cx="4091526" cy="2802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73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3B9827-65BB-4D6C-92E2-6EE7E88A0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46"/>
          <a:stretch/>
        </p:blipFill>
        <p:spPr>
          <a:xfrm>
            <a:off x="1371600" y="1798961"/>
            <a:ext cx="6400800" cy="261455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35300" y="729982"/>
            <a:ext cx="332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명조 520_TT" panose="02090603020101020101" pitchFamily="18" charset="-127"/>
                <a:ea typeface="Yoon 윤명조 520_TT" panose="02090603020101020101" pitchFamily="18" charset="-127"/>
              </a:defRPr>
            </a:lvl1pPr>
          </a:lstStyle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『Ridge&amp;Lasso</a:t>
            </a:r>
            <a:r>
              <a:rPr lang="en-US" altLang="ko-KR"/>
              <a:t>』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5328084" y="3691391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23B680-B525-49D0-A540-F3E96E6777E5}"/>
              </a:ext>
            </a:extLst>
          </p:cNvPr>
          <p:cNvSpPr txBox="1"/>
          <p:nvPr/>
        </p:nvSpPr>
        <p:spPr>
          <a:xfrm>
            <a:off x="102335" y="93281"/>
            <a:ext cx="5168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4. Data Analysis-Ridge /Lasso Regression</a:t>
            </a:r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FBEE3-2A4A-4457-A9F8-8CC5647E8242}"/>
              </a:ext>
            </a:extLst>
          </p:cNvPr>
          <p:cNvSpPr txBox="1"/>
          <p:nvPr/>
        </p:nvSpPr>
        <p:spPr>
          <a:xfrm>
            <a:off x="3121951" y="1275897"/>
            <a:ext cx="2753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세션에서 다뤘던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Ridge/ Lasso 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적용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100" b="1" spc="-1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F0674-42E5-4193-B7AA-45DDCC16EA24}"/>
              </a:ext>
            </a:extLst>
          </p:cNvPr>
          <p:cNvSpPr txBox="1"/>
          <p:nvPr/>
        </p:nvSpPr>
        <p:spPr>
          <a:xfrm>
            <a:off x="2258531" y="1680181"/>
            <a:ext cx="161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릿지 그래프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CC00B5-FE87-41AA-8306-F91848C9F7ED}"/>
              </a:ext>
            </a:extLst>
          </p:cNvPr>
          <p:cNvSpPr txBox="1"/>
          <p:nvPr/>
        </p:nvSpPr>
        <p:spPr>
          <a:xfrm>
            <a:off x="5671784" y="1699855"/>
            <a:ext cx="161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라쏘 그래프</a:t>
            </a:r>
          </a:p>
        </p:txBody>
      </p:sp>
    </p:spTree>
    <p:extLst>
      <p:ext uri="{BB962C8B-B14F-4D97-AF65-F5344CB8AC3E}">
        <p14:creationId xmlns:p14="http://schemas.microsoft.com/office/powerpoint/2010/main" val="3627758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F309F-4649-4FF0-81B1-EA166B95D4DD}"/>
              </a:ext>
            </a:extLst>
          </p:cNvPr>
          <p:cNvSpPr/>
          <p:nvPr/>
        </p:nvSpPr>
        <p:spPr>
          <a:xfrm>
            <a:off x="-9834" y="0"/>
            <a:ext cx="9153834" cy="51435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762C2E-401F-427C-8537-D3F422EB96C5}"/>
              </a:ext>
            </a:extLst>
          </p:cNvPr>
          <p:cNvSpPr/>
          <p:nvPr/>
        </p:nvSpPr>
        <p:spPr>
          <a:xfrm>
            <a:off x="-9833" y="2369760"/>
            <a:ext cx="255638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E5CDBD-7037-4F7A-B861-5AE14BBE7AA3}"/>
              </a:ext>
            </a:extLst>
          </p:cNvPr>
          <p:cNvSpPr/>
          <p:nvPr/>
        </p:nvSpPr>
        <p:spPr>
          <a:xfrm>
            <a:off x="6607277" y="2869558"/>
            <a:ext cx="2536723" cy="7028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B0AD3-F97C-46EF-A8DE-A7B8310BB277}"/>
              </a:ext>
            </a:extLst>
          </p:cNvPr>
          <p:cNvSpPr txBox="1"/>
          <p:nvPr/>
        </p:nvSpPr>
        <p:spPr>
          <a:xfrm>
            <a:off x="2650887" y="1833607"/>
            <a:ext cx="4632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Other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        Methods</a:t>
            </a:r>
            <a:endParaRPr lang="ko-KR" altLang="en-US" sz="40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C6619-499C-4664-8222-FD393E95BD0E}"/>
              </a:ext>
            </a:extLst>
          </p:cNvPr>
          <p:cNvSpPr txBox="1"/>
          <p:nvPr/>
        </p:nvSpPr>
        <p:spPr>
          <a:xfrm>
            <a:off x="1733757" y="1571997"/>
            <a:ext cx="2351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5.</a:t>
            </a:r>
            <a:endParaRPr lang="ko-KR" altLang="en-US" sz="54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49542462-8A68-4666-93FA-5985DF7B10AD}"/>
              </a:ext>
            </a:extLst>
          </p:cNvPr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『RANDOM</a:t>
            </a:r>
            <a:r>
              <a:rPr lang="ko-KR" altLang="en-US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FOREST』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35" y="93281"/>
            <a:ext cx="519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5. Data Analysis-Random Forest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4572000" y="3651870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2BA91B-A01D-4E00-BA3E-E3316797B83E}"/>
              </a:ext>
            </a:extLst>
          </p:cNvPr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랜덤 포레스트에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대해 알아보자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542BEB-D9FE-44AD-B0FE-854DB71CD2CF}"/>
              </a:ext>
            </a:extLst>
          </p:cNvPr>
          <p:cNvSpPr/>
          <p:nvPr/>
        </p:nvSpPr>
        <p:spPr>
          <a:xfrm>
            <a:off x="2083791" y="2065150"/>
            <a:ext cx="5728569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ko-KR" b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랜덤 포레스트</a:t>
            </a:r>
            <a:r>
              <a:rPr lang="ko-KR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 random forest)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란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</a:t>
            </a:r>
            <a:r>
              <a:rPr lang="ko-KR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hlinkClick r:id="rId3" tooltip="회귀 분석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회귀 분석</a:t>
            </a:r>
            <a:r>
              <a:rPr lang="ko-KR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등에 사용되는 </a:t>
            </a:r>
            <a:r>
              <a:rPr lang="ko-KR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hlinkClick r:id="rId4" tooltip="앙상블 학습법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앙상블 학습 방법</a:t>
            </a:r>
            <a:endParaRPr lang="en-US" altLang="ko-KR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훈련 과정에서 구성한 다수의 </a:t>
            </a:r>
            <a:r>
              <a:rPr lang="ko-KR" altLang="ko-KR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  <a:hlinkClick r:id="rId5" tooltip="결정 트리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결정 트리</a:t>
            </a:r>
            <a:r>
              <a:rPr lang="ko-KR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로부터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분류 또는 평균 예측치(회귀 분석)를 출력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하는 분석 방법</a:t>
            </a:r>
          </a:p>
        </p:txBody>
      </p:sp>
    </p:spTree>
    <p:extLst>
      <p:ext uri="{BB962C8B-B14F-4D97-AF65-F5344CB8AC3E}">
        <p14:creationId xmlns:p14="http://schemas.microsoft.com/office/powerpoint/2010/main" val="70599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11FE99-071E-4939-8676-B49C133E9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6" t="20394" r="35069" b="21065"/>
          <a:stretch/>
        </p:blipFill>
        <p:spPr>
          <a:xfrm>
            <a:off x="928810" y="1734486"/>
            <a:ext cx="4886473" cy="264329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『RANDOM</a:t>
            </a:r>
            <a:r>
              <a:rPr lang="ko-KR" altLang="en-US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FOREST』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335" y="93281"/>
            <a:ext cx="519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5. Data Analysis-Random Forest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4572000" y="3651870"/>
            <a:ext cx="837499" cy="1357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2BA91B-A01D-4E00-BA3E-E3316797B83E}"/>
              </a:ext>
            </a:extLst>
          </p:cNvPr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랜덤 </a:t>
            </a:r>
            <a:r>
              <a:rPr lang="ko-KR" altLang="en-US" sz="1100" b="1" spc="-1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포레스트를</a:t>
            </a:r>
            <a:r>
              <a:rPr lang="ko-KR" altLang="en-US" sz="11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돌려보자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92C84E-316E-41E7-A0A8-B1197DC9CBCC}"/>
              </a:ext>
            </a:extLst>
          </p:cNvPr>
          <p:cNvSpPr/>
          <p:nvPr/>
        </p:nvSpPr>
        <p:spPr>
          <a:xfrm>
            <a:off x="928810" y="1734486"/>
            <a:ext cx="4886473" cy="4957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23">
            <a:extLst>
              <a:ext uri="{FF2B5EF4-FFF2-40B4-BE49-F238E27FC236}">
                <a16:creationId xmlns:a16="http://schemas.microsoft.com/office/drawing/2014/main" id="{736C7990-AE16-4C1A-9818-F81EA112E3E6}"/>
              </a:ext>
            </a:extLst>
          </p:cNvPr>
          <p:cNvSpPr/>
          <p:nvPr/>
        </p:nvSpPr>
        <p:spPr>
          <a:xfrm>
            <a:off x="5937262" y="1779993"/>
            <a:ext cx="221360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“randomForest” </a:t>
            </a:r>
            <a:r>
              <a:rPr lang="ko-KR" altLang="en-US" b="1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함수 이용</a:t>
            </a:r>
          </a:p>
        </p:txBody>
      </p:sp>
    </p:spTree>
    <p:extLst>
      <p:ext uri="{BB962C8B-B14F-4D97-AF65-F5344CB8AC3E}">
        <p14:creationId xmlns:p14="http://schemas.microsoft.com/office/powerpoint/2010/main" val="4100486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『RANDOM</a:t>
            </a:r>
            <a:r>
              <a:rPr lang="ko-KR" altLang="en-US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FOREST』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7" name="모서리가 둥근 직사각형 23">
            <a:extLst>
              <a:ext uri="{FF2B5EF4-FFF2-40B4-BE49-F238E27FC236}">
                <a16:creationId xmlns:a16="http://schemas.microsoft.com/office/drawing/2014/main" id="{18FF4090-513A-47A1-81EC-030D392F3ABA}"/>
              </a:ext>
            </a:extLst>
          </p:cNvPr>
          <p:cNvSpPr/>
          <p:nvPr/>
        </p:nvSpPr>
        <p:spPr>
          <a:xfrm>
            <a:off x="764465" y="3620247"/>
            <a:ext cx="7615070" cy="74873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Importance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%</a:t>
            </a:r>
            <a:r>
              <a:rPr lang="en-US" altLang="ko-K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IncMSE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높은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는 모형의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에 큰 영향을 준다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C8A7BE-6515-4F23-9ED4-5AFF6FD1E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5" t="14983" r="39640" b="45233"/>
          <a:stretch/>
        </p:blipFill>
        <p:spPr>
          <a:xfrm>
            <a:off x="784776" y="1492621"/>
            <a:ext cx="5145792" cy="20452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08328C-16C1-4C11-A698-308BB828853F}"/>
              </a:ext>
            </a:extLst>
          </p:cNvPr>
          <p:cNvSpPr/>
          <p:nvPr/>
        </p:nvSpPr>
        <p:spPr>
          <a:xfrm>
            <a:off x="784776" y="2487561"/>
            <a:ext cx="1152179" cy="580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99549B-EFEB-4C55-A65A-FCDEDB37E823}"/>
              </a:ext>
            </a:extLst>
          </p:cNvPr>
          <p:cNvSpPr/>
          <p:nvPr/>
        </p:nvSpPr>
        <p:spPr>
          <a:xfrm>
            <a:off x="784775" y="3334556"/>
            <a:ext cx="1152179" cy="148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88D926-5444-448B-AE89-639AB4AB45B9}"/>
              </a:ext>
            </a:extLst>
          </p:cNvPr>
          <p:cNvSpPr/>
          <p:nvPr/>
        </p:nvSpPr>
        <p:spPr>
          <a:xfrm>
            <a:off x="784774" y="2127877"/>
            <a:ext cx="1152179" cy="148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519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5. Data Analysis-Random Forest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CCB342-30D6-4DB1-83E3-0C3B70B5D252}"/>
              </a:ext>
            </a:extLst>
          </p:cNvPr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랜덤 포레스트 결과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8688D1-8200-48D7-9CE1-7C12DA70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4572000" y="3651870"/>
            <a:ext cx="837499" cy="13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87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3">
            <a:extLst>
              <a:ext uri="{FF2B5EF4-FFF2-40B4-BE49-F238E27FC236}">
                <a16:creationId xmlns:a16="http://schemas.microsoft.com/office/drawing/2014/main" id="{AC93BB8E-61FD-44E3-911D-5624D91948C4}"/>
              </a:ext>
            </a:extLst>
          </p:cNvPr>
          <p:cNvSpPr/>
          <p:nvPr/>
        </p:nvSpPr>
        <p:spPr>
          <a:xfrm>
            <a:off x="1268162" y="3187711"/>
            <a:ext cx="6882699" cy="1181272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랜덤 </a:t>
            </a:r>
            <a:r>
              <a:rPr lang="ko-KR" alt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포레스트의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 : 154,517.9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『RANDOM</a:t>
            </a:r>
            <a:r>
              <a:rPr lang="ko-KR" altLang="en-US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800" b="1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FOREST』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519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5. Data Analysis-Random Forest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CCB342-30D6-4DB1-83E3-0C3B70B5D252}"/>
              </a:ext>
            </a:extLst>
          </p:cNvPr>
          <p:cNvSpPr txBox="1"/>
          <p:nvPr/>
        </p:nvSpPr>
        <p:spPr>
          <a:xfrm>
            <a:off x="3225250" y="1289029"/>
            <a:ext cx="2712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랜덤 포레스트 결과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3FA5BC8-5CF4-469B-B16C-9D8CD5A5B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5" t="54854" r="39640" b="17538"/>
          <a:stretch/>
        </p:blipFill>
        <p:spPr>
          <a:xfrm>
            <a:off x="1694953" y="1526657"/>
            <a:ext cx="5447836" cy="15026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389EEF-9D95-4692-AA35-244971E020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4572000" y="3651870"/>
            <a:ext cx="837499" cy="13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52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8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DF309F-4649-4FF0-81B1-EA166B95D4DD}"/>
              </a:ext>
            </a:extLst>
          </p:cNvPr>
          <p:cNvSpPr/>
          <p:nvPr/>
        </p:nvSpPr>
        <p:spPr>
          <a:xfrm>
            <a:off x="-9834" y="0"/>
            <a:ext cx="9153834" cy="51435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762C2E-401F-427C-8537-D3F422EB96C5}"/>
              </a:ext>
            </a:extLst>
          </p:cNvPr>
          <p:cNvSpPr/>
          <p:nvPr/>
        </p:nvSpPr>
        <p:spPr>
          <a:xfrm>
            <a:off x="-9834" y="2369760"/>
            <a:ext cx="3522139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E5CDBD-7037-4F7A-B861-5AE14BBE7AA3}"/>
              </a:ext>
            </a:extLst>
          </p:cNvPr>
          <p:cNvSpPr/>
          <p:nvPr/>
        </p:nvSpPr>
        <p:spPr>
          <a:xfrm>
            <a:off x="6607277" y="2869558"/>
            <a:ext cx="2536723" cy="7028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B0AD3-F97C-46EF-A8DE-A7B8310BB277}"/>
              </a:ext>
            </a:extLst>
          </p:cNvPr>
          <p:cNvSpPr txBox="1"/>
          <p:nvPr/>
        </p:nvSpPr>
        <p:spPr>
          <a:xfrm>
            <a:off x="3512306" y="2415479"/>
            <a:ext cx="4632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Conclusion</a:t>
            </a:r>
            <a:endParaRPr lang="ko-KR" altLang="en-US" sz="40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C6619-499C-4664-8222-FD393E95BD0E}"/>
              </a:ext>
            </a:extLst>
          </p:cNvPr>
          <p:cNvSpPr txBox="1"/>
          <p:nvPr/>
        </p:nvSpPr>
        <p:spPr>
          <a:xfrm>
            <a:off x="2785809" y="1617716"/>
            <a:ext cx="2351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6.</a:t>
            </a:r>
            <a:endParaRPr lang="ko-KR" altLang="en-US" sz="54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6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『Conclusion』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3433170" y="3713899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319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6 Conclusion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1FECB9-524E-42EB-AE1E-C9325FAB4CCC}"/>
              </a:ext>
            </a:extLst>
          </p:cNvPr>
          <p:cNvSpPr txBox="1"/>
          <p:nvPr/>
        </p:nvSpPr>
        <p:spPr>
          <a:xfrm>
            <a:off x="3516135" y="2460866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</a:t>
            </a:r>
            <a:r>
              <a:rPr lang="ko-KR" altLang="en-US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를 비교해보자</a:t>
            </a:r>
            <a:r>
              <a:rPr lang="en-US" altLang="ko-KR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>
              <a:solidFill>
                <a:srgbClr val="0F95A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72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11831" y="878890"/>
            <a:ext cx="386435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</a:t>
            </a:r>
            <a:r>
              <a:rPr lang="ko-KR" altLang="en-US"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새롭게 추가하거나 제거한 변수</a:t>
            </a:r>
            <a:r>
              <a:rPr lang="en-US" altLang="ko-KR"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』</a:t>
            </a:r>
            <a:endParaRPr lang="en-US" altLang="ko-KR" sz="2400" b="1" spc="-100" dirty="0"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2335" y="31809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60188" y="1249184"/>
            <a:ext cx="1823625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Erase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/</a:t>
            </a:r>
            <a:r>
              <a:rPr lang="ko-KR" altLang="en-US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11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Add</a:t>
            </a:r>
            <a:endParaRPr lang="ko-KR" altLang="en-US" sz="11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401BBA-5EC8-439E-A059-3589080C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pic>
        <p:nvPicPr>
          <p:cNvPr id="18" name="그림 6">
            <a:extLst>
              <a:ext uri="{FF2B5EF4-FFF2-40B4-BE49-F238E27FC236}">
                <a16:creationId xmlns:a16="http://schemas.microsoft.com/office/drawing/2014/main" id="{A61F5CD4-0496-4188-B9BF-AABE4BBB4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38"/>
          <a:stretch/>
        </p:blipFill>
        <p:spPr>
          <a:xfrm>
            <a:off x="1925960" y="2231798"/>
            <a:ext cx="2939447" cy="14887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7FC8CF-27B7-429C-9B28-F0405EC3637D}"/>
              </a:ext>
            </a:extLst>
          </p:cNvPr>
          <p:cNvSpPr txBox="1"/>
          <p:nvPr/>
        </p:nvSpPr>
        <p:spPr>
          <a:xfrm>
            <a:off x="4572000" y="2007513"/>
            <a:ext cx="3240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#131. Arsons</a:t>
            </a:r>
          </a:p>
          <a:p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지난 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EDA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에서는 한 자리 수 값을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NA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로 판단하여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ERASE</a:t>
            </a:r>
          </a:p>
          <a:p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-&gt;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실제 결측치는 전체 데이터의 약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4%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불과하여 다시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Add !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051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754C748-7477-4496-B5C8-D05E97DAF640}"/>
              </a:ext>
            </a:extLst>
          </p:cNvPr>
          <p:cNvGrpSpPr/>
          <p:nvPr/>
        </p:nvGrpSpPr>
        <p:grpSpPr>
          <a:xfrm>
            <a:off x="1386065" y="1397208"/>
            <a:ext cx="6224902" cy="3185784"/>
            <a:chOff x="879807" y="1663882"/>
            <a:chExt cx="5679646" cy="3734990"/>
          </a:xfrm>
        </p:grpSpPr>
        <p:sp>
          <p:nvSpPr>
            <p:cNvPr id="27" name="모서리가 둥근 직사각형 23">
              <a:extLst>
                <a:ext uri="{FF2B5EF4-FFF2-40B4-BE49-F238E27FC236}">
                  <a16:creationId xmlns:a16="http://schemas.microsoft.com/office/drawing/2014/main" id="{F9479C3B-23C1-4BB9-8610-DEC6BB81645A}"/>
                </a:ext>
              </a:extLst>
            </p:cNvPr>
            <p:cNvSpPr/>
            <p:nvPr/>
          </p:nvSpPr>
          <p:spPr>
            <a:xfrm>
              <a:off x="889142" y="3582269"/>
              <a:ext cx="2705763" cy="181660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랜덤 </a:t>
              </a:r>
              <a:r>
                <a:rPr lang="ko-KR" altLang="en-US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포레스트의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MSE : 154,517.9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sp>
          <p:nvSpPr>
            <p:cNvPr id="30" name="모서리가 둥근 직사각형 23">
              <a:extLst>
                <a:ext uri="{FF2B5EF4-FFF2-40B4-BE49-F238E27FC236}">
                  <a16:creationId xmlns:a16="http://schemas.microsoft.com/office/drawing/2014/main" id="{295C0FCC-E3BD-433A-A05D-8A25FDF89A30}"/>
                </a:ext>
              </a:extLst>
            </p:cNvPr>
            <p:cNvSpPr/>
            <p:nvPr/>
          </p:nvSpPr>
          <p:spPr>
            <a:xfrm>
              <a:off x="3847441" y="3567257"/>
              <a:ext cx="2712012" cy="1831615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라쏘 리그레션의 </a:t>
              </a:r>
              <a:r>
                <a:rPr lang="en-US" altLang="ko-KR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MSE : 146,238.1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sp>
          <p:nvSpPr>
            <p:cNvPr id="31" name="모서리가 둥근 직사각형 23">
              <a:extLst>
                <a:ext uri="{FF2B5EF4-FFF2-40B4-BE49-F238E27FC236}">
                  <a16:creationId xmlns:a16="http://schemas.microsoft.com/office/drawing/2014/main" id="{43E214D6-EE8E-4165-BCB6-6A735B8455DF}"/>
                </a:ext>
              </a:extLst>
            </p:cNvPr>
            <p:cNvSpPr/>
            <p:nvPr/>
          </p:nvSpPr>
          <p:spPr>
            <a:xfrm>
              <a:off x="3836657" y="1663882"/>
              <a:ext cx="2705764" cy="176030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릿지 리그레션의 </a:t>
              </a:r>
              <a:r>
                <a:rPr lang="en-US" altLang="ko-KR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MSE : 143,252.5</a:t>
              </a:r>
              <a:endPara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sp>
          <p:nvSpPr>
            <p:cNvPr id="32" name="모서리가 둥근 직사각형 23">
              <a:extLst>
                <a:ext uri="{FF2B5EF4-FFF2-40B4-BE49-F238E27FC236}">
                  <a16:creationId xmlns:a16="http://schemas.microsoft.com/office/drawing/2014/main" id="{7336783F-3F98-4E8B-A67C-EFA6A6AB650E}"/>
                </a:ext>
              </a:extLst>
            </p:cNvPr>
            <p:cNvSpPr/>
            <p:nvPr/>
          </p:nvSpPr>
          <p:spPr>
            <a:xfrm>
              <a:off x="879807" y="1663882"/>
              <a:ext cx="2705763" cy="180492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단순 회귀의 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MSE : 145,407.6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『Conclusion』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3433170" y="3713899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319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6 Conclusion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1BC9CC-51B1-4AC8-92ED-8A4A21D52E6B}"/>
              </a:ext>
            </a:extLst>
          </p:cNvPr>
          <p:cNvSpPr txBox="1"/>
          <p:nvPr/>
        </p:nvSpPr>
        <p:spPr>
          <a:xfrm>
            <a:off x="3516135" y="2460866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</a:t>
            </a:r>
            <a:r>
              <a:rPr lang="ko-KR" altLang="en-US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를 비교해보자</a:t>
            </a:r>
            <a:r>
              <a:rPr lang="en-US" altLang="ko-KR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>
              <a:solidFill>
                <a:srgbClr val="0F95A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030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2F1983-41C4-4013-AD8B-47BCDC8C3C8F}"/>
              </a:ext>
            </a:extLst>
          </p:cNvPr>
          <p:cNvGrpSpPr/>
          <p:nvPr/>
        </p:nvGrpSpPr>
        <p:grpSpPr>
          <a:xfrm>
            <a:off x="1386065" y="1397208"/>
            <a:ext cx="6224902" cy="3185784"/>
            <a:chOff x="879807" y="1663882"/>
            <a:chExt cx="5679646" cy="3734990"/>
          </a:xfrm>
        </p:grpSpPr>
        <p:sp>
          <p:nvSpPr>
            <p:cNvPr id="23" name="모서리가 둥근 직사각형 23">
              <a:extLst>
                <a:ext uri="{FF2B5EF4-FFF2-40B4-BE49-F238E27FC236}">
                  <a16:creationId xmlns:a16="http://schemas.microsoft.com/office/drawing/2014/main" id="{D1B6B61F-F038-4424-8366-5A016A8F930B}"/>
                </a:ext>
              </a:extLst>
            </p:cNvPr>
            <p:cNvSpPr/>
            <p:nvPr/>
          </p:nvSpPr>
          <p:spPr>
            <a:xfrm>
              <a:off x="889142" y="3582269"/>
              <a:ext cx="2705763" cy="181660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랜덤 </a:t>
              </a:r>
              <a:r>
                <a:rPr lang="ko-KR" altLang="en-US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포레스트의</a:t>
              </a:r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MSE : 154,517.9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sp>
          <p:nvSpPr>
            <p:cNvPr id="25" name="모서리가 둥근 직사각형 23">
              <a:extLst>
                <a:ext uri="{FF2B5EF4-FFF2-40B4-BE49-F238E27FC236}">
                  <a16:creationId xmlns:a16="http://schemas.microsoft.com/office/drawing/2014/main" id="{17BFAF00-4D90-4559-A279-27BF63771F6F}"/>
                </a:ext>
              </a:extLst>
            </p:cNvPr>
            <p:cNvSpPr/>
            <p:nvPr/>
          </p:nvSpPr>
          <p:spPr>
            <a:xfrm>
              <a:off x="3847441" y="3567257"/>
              <a:ext cx="2712012" cy="1831615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라쏘 리그레션의 </a:t>
              </a:r>
              <a:r>
                <a:rPr lang="en-US" altLang="ko-KR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MSE : 146,238.1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sp>
          <p:nvSpPr>
            <p:cNvPr id="26" name="모서리가 둥근 직사각형 23">
              <a:extLst>
                <a:ext uri="{FF2B5EF4-FFF2-40B4-BE49-F238E27FC236}">
                  <a16:creationId xmlns:a16="http://schemas.microsoft.com/office/drawing/2014/main" id="{FCCBBDA2-6319-4B1B-A043-A96E39425F2B}"/>
                </a:ext>
              </a:extLst>
            </p:cNvPr>
            <p:cNvSpPr/>
            <p:nvPr/>
          </p:nvSpPr>
          <p:spPr>
            <a:xfrm>
              <a:off x="3836657" y="1663882"/>
              <a:ext cx="2705764" cy="176030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릿지 리그레션의 </a:t>
              </a:r>
              <a:r>
                <a:rPr lang="en-US" altLang="ko-KR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MSE : 143,252.5</a:t>
              </a:r>
              <a:endPara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sp>
          <p:nvSpPr>
            <p:cNvPr id="28" name="모서리가 둥근 직사각형 23">
              <a:extLst>
                <a:ext uri="{FF2B5EF4-FFF2-40B4-BE49-F238E27FC236}">
                  <a16:creationId xmlns:a16="http://schemas.microsoft.com/office/drawing/2014/main" id="{B9262450-2B64-4C00-A08E-EEF3659A993A}"/>
                </a:ext>
              </a:extLst>
            </p:cNvPr>
            <p:cNvSpPr/>
            <p:nvPr/>
          </p:nvSpPr>
          <p:spPr>
            <a:xfrm>
              <a:off x="879807" y="1663882"/>
              <a:ext cx="2705763" cy="180492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단순 회귀의 </a:t>
              </a:r>
              <a:r>
                <a:rPr lang="en-US" altLang="ko-KR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MSE : 145,407.6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『Conclusion』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3433170" y="3713899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319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6 Conclusion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E6FB56D-B993-47EF-A7DC-364EF1D0B588}"/>
              </a:ext>
            </a:extLst>
          </p:cNvPr>
          <p:cNvSpPr txBox="1"/>
          <p:nvPr/>
        </p:nvSpPr>
        <p:spPr>
          <a:xfrm>
            <a:off x="3516135" y="2460866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</a:t>
            </a:r>
            <a:r>
              <a:rPr lang="ko-KR" altLang="en-US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를 비교해보자</a:t>
            </a:r>
            <a:r>
              <a:rPr lang="en-US" altLang="ko-KR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>
              <a:solidFill>
                <a:srgbClr val="0F95A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E721F36-57A7-4FE0-BB94-F34871B03C3F}"/>
              </a:ext>
            </a:extLst>
          </p:cNvPr>
          <p:cNvSpPr/>
          <p:nvPr/>
        </p:nvSpPr>
        <p:spPr>
          <a:xfrm>
            <a:off x="4593844" y="1375698"/>
            <a:ext cx="3012141" cy="154448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644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『Conclusion』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2891191" y="3692629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319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6 Conclusion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2FCA96-90E5-4F48-A305-8F2F2B71AEE9}"/>
              </a:ext>
            </a:extLst>
          </p:cNvPr>
          <p:cNvSpPr txBox="1"/>
          <p:nvPr/>
        </p:nvSpPr>
        <p:spPr>
          <a:xfrm>
            <a:off x="1409260" y="1491463"/>
            <a:ext cx="656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여러가지 분석 중 릿지 리그레션 분석 결과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144,675.6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으로 가장 작다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릿지 리그레션 분석 결과 계수 값이 높게 나온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는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544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13C564-0C7C-4117-9131-8BBE08025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69" b="-1429"/>
          <a:stretch/>
        </p:blipFill>
        <p:spPr>
          <a:xfrm>
            <a:off x="1409260" y="2463172"/>
            <a:ext cx="6871053" cy="17768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『Conclusion』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2F01CD-5B86-4737-B7AF-893118CA9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2028395" y="3675802"/>
            <a:ext cx="837499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319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6 Conclusion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2FCA96-90E5-4F48-A305-8F2F2B71AEE9}"/>
              </a:ext>
            </a:extLst>
          </p:cNvPr>
          <p:cNvSpPr txBox="1"/>
          <p:nvPr/>
        </p:nvSpPr>
        <p:spPr>
          <a:xfrm>
            <a:off x="1409260" y="1491463"/>
            <a:ext cx="656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여러가지 분석 중 릿지 리그레션 분석 결과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MSE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144,675.6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으로 가장 작다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릿지 리그레션 분석 결과 계수 값이 높게 나온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는 </a:t>
            </a:r>
            <a:endParaRPr lang="en-US" altLang="ko-KR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8DD5AB-D967-4308-8405-B0097E49C774}"/>
              </a:ext>
            </a:extLst>
          </p:cNvPr>
          <p:cNvSpPr/>
          <p:nvPr/>
        </p:nvSpPr>
        <p:spPr>
          <a:xfrm>
            <a:off x="6323960" y="2818823"/>
            <a:ext cx="875980" cy="29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A32968-FEB0-46C6-8081-EEC03A91DFF8}"/>
              </a:ext>
            </a:extLst>
          </p:cNvPr>
          <p:cNvSpPr/>
          <p:nvPr/>
        </p:nvSpPr>
        <p:spPr>
          <a:xfrm>
            <a:off x="7465876" y="2818823"/>
            <a:ext cx="875980" cy="29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28DB52-DB80-4002-BC6B-40245381717A}"/>
              </a:ext>
            </a:extLst>
          </p:cNvPr>
          <p:cNvSpPr/>
          <p:nvPr/>
        </p:nvSpPr>
        <p:spPr>
          <a:xfrm>
            <a:off x="1699392" y="3074723"/>
            <a:ext cx="875980" cy="29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CA0EBB-7E89-4B8E-A05A-8604D9813700}"/>
              </a:ext>
            </a:extLst>
          </p:cNvPr>
          <p:cNvSpPr/>
          <p:nvPr/>
        </p:nvSpPr>
        <p:spPr>
          <a:xfrm>
            <a:off x="3996607" y="2807359"/>
            <a:ext cx="875980" cy="29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E7D43D-DD31-4A14-85DA-803E61921CAB}"/>
              </a:ext>
            </a:extLst>
          </p:cNvPr>
          <p:cNvSpPr/>
          <p:nvPr/>
        </p:nvSpPr>
        <p:spPr>
          <a:xfrm>
            <a:off x="3987118" y="3095933"/>
            <a:ext cx="875980" cy="29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5B9CA4-F20D-4A76-944F-7EF270C3DC90}"/>
              </a:ext>
            </a:extLst>
          </p:cNvPr>
          <p:cNvSpPr/>
          <p:nvPr/>
        </p:nvSpPr>
        <p:spPr>
          <a:xfrm>
            <a:off x="5186231" y="3097043"/>
            <a:ext cx="875980" cy="299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354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3">
            <a:extLst>
              <a:ext uri="{FF2B5EF4-FFF2-40B4-BE49-F238E27FC236}">
                <a16:creationId xmlns:a16="http://schemas.microsoft.com/office/drawing/2014/main" id="{4F595CD3-67DC-4040-A3A9-63135005CC71}"/>
              </a:ext>
            </a:extLst>
          </p:cNvPr>
          <p:cNvSpPr/>
          <p:nvPr/>
        </p:nvSpPr>
        <p:spPr>
          <a:xfrm>
            <a:off x="847215" y="2630892"/>
            <a:ext cx="7278533" cy="21010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앞서 </a:t>
            </a: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</a:t>
            </a: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에 대한 해석에서 </a:t>
            </a:r>
            <a:endParaRPr lang="en-US" altLang="ko-KR" dirty="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“PC 2: </a:t>
            </a: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지역 전문인력의 비율</a:t>
            </a: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PC 4: </a:t>
            </a: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소득의 결핍</a:t>
            </a: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5:</a:t>
            </a: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이혼율</a:t>
            </a: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PC 6: </a:t>
            </a: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미국 남동부 지역과 유사한 정도</a:t>
            </a: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8: </a:t>
            </a: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자산</a:t>
            </a: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PC 9: </a:t>
            </a: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경범죄율</a:t>
            </a: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라는 정보를 가지고 있었음을 알 수 있음</a:t>
            </a: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5E4BC4D-DB5C-493D-8808-70793D558C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861893" y="3708966"/>
            <a:ext cx="837499" cy="13575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『Conclusion』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319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6 Conclusion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5843F57-9A6C-417C-880D-186DBE4F7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9" b="19978"/>
          <a:stretch/>
        </p:blipFill>
        <p:spPr>
          <a:xfrm>
            <a:off x="1010563" y="1403367"/>
            <a:ext cx="6871053" cy="118445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900821-30F7-46D8-A830-8C8F6198FD32}"/>
              </a:ext>
            </a:extLst>
          </p:cNvPr>
          <p:cNvGrpSpPr/>
          <p:nvPr/>
        </p:nvGrpSpPr>
        <p:grpSpPr>
          <a:xfrm>
            <a:off x="1322776" y="1724671"/>
            <a:ext cx="6642464" cy="589362"/>
            <a:chOff x="1851792" y="2959759"/>
            <a:chExt cx="6642464" cy="58936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E2F1FF-BD43-4CAD-882A-42F71F08F017}"/>
                </a:ext>
              </a:extLst>
            </p:cNvPr>
            <p:cNvSpPr/>
            <p:nvPr/>
          </p:nvSpPr>
          <p:spPr>
            <a:xfrm>
              <a:off x="6476360" y="2971223"/>
              <a:ext cx="875980" cy="2996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BD469C-81C4-4964-B0F7-A6802789A864}"/>
                </a:ext>
              </a:extLst>
            </p:cNvPr>
            <p:cNvSpPr/>
            <p:nvPr/>
          </p:nvSpPr>
          <p:spPr>
            <a:xfrm>
              <a:off x="7618276" y="2971223"/>
              <a:ext cx="875980" cy="2996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4B8C48E-4E7E-4C14-92F5-36B636466AE6}"/>
                </a:ext>
              </a:extLst>
            </p:cNvPr>
            <p:cNvSpPr/>
            <p:nvPr/>
          </p:nvSpPr>
          <p:spPr>
            <a:xfrm>
              <a:off x="1851792" y="3227123"/>
              <a:ext cx="875980" cy="2996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E1C09F-2093-45DD-94D7-A1AAB24A4023}"/>
                </a:ext>
              </a:extLst>
            </p:cNvPr>
            <p:cNvSpPr/>
            <p:nvPr/>
          </p:nvSpPr>
          <p:spPr>
            <a:xfrm>
              <a:off x="4149007" y="2959759"/>
              <a:ext cx="875980" cy="2996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A33D2F3-1794-4AA0-BBF1-1A6EBEC8B8E6}"/>
                </a:ext>
              </a:extLst>
            </p:cNvPr>
            <p:cNvSpPr/>
            <p:nvPr/>
          </p:nvSpPr>
          <p:spPr>
            <a:xfrm>
              <a:off x="4139518" y="3248333"/>
              <a:ext cx="875980" cy="2996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C810325-0BDD-4EC3-81A1-DACD76E5A898}"/>
                </a:ext>
              </a:extLst>
            </p:cNvPr>
            <p:cNvSpPr/>
            <p:nvPr/>
          </p:nvSpPr>
          <p:spPr>
            <a:xfrm>
              <a:off x="5338631" y="3249443"/>
              <a:ext cx="875980" cy="2996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5794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『Conclusion』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E959054-9B31-42BD-8E43-623C728762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319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6 Conclusion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3">
            <a:extLst>
              <a:ext uri="{FF2B5EF4-FFF2-40B4-BE49-F238E27FC236}">
                <a16:creationId xmlns:a16="http://schemas.microsoft.com/office/drawing/2014/main" id="{4F595CD3-67DC-4040-A3A9-63135005CC71}"/>
              </a:ext>
            </a:extLst>
          </p:cNvPr>
          <p:cNvSpPr/>
          <p:nvPr/>
        </p:nvSpPr>
        <p:spPr>
          <a:xfrm>
            <a:off x="1130650" y="1573510"/>
            <a:ext cx="6882699" cy="2880325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결론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violentperPop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에 가장 영향을 주는 변수는</a:t>
            </a: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 2, 4, 5, 6, 8, 9</a:t>
            </a:r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를 구성하고 있는 변수들이다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에 소득의 결핍</a:t>
            </a:r>
            <a:r>
              <a:rPr lang="en-US" altLang="ko-KR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이혼율</a:t>
            </a:r>
            <a:r>
              <a:rPr lang="en-US" altLang="ko-KR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미국 남동부 지역과 유사한 정도</a:t>
            </a:r>
            <a:r>
              <a:rPr lang="en-US" altLang="ko-KR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자산</a:t>
            </a:r>
            <a:r>
              <a:rPr lang="en-US" altLang="ko-KR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경범죄율</a:t>
            </a:r>
            <a:r>
              <a:rPr lang="en-US" altLang="ko-KR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” </a:t>
            </a:r>
          </a:p>
          <a:p>
            <a:pPr algn="ctr"/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A1FFE0-C091-4A34-BCE2-22AAC33B77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3"/>
          <a:stretch/>
        </p:blipFill>
        <p:spPr>
          <a:xfrm>
            <a:off x="28876" y="4138744"/>
            <a:ext cx="1029903" cy="9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2CB2D4B-262B-4FB1-9A5B-712892ECC633}"/>
              </a:ext>
            </a:extLst>
          </p:cNvPr>
          <p:cNvSpPr txBox="1"/>
          <p:nvPr/>
        </p:nvSpPr>
        <p:spPr>
          <a:xfrm>
            <a:off x="2806328" y="774518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『Conclusion』</a:t>
            </a:r>
            <a:endParaRPr lang="ko-KR" altLang="en-US" sz="2800" b="1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7842A2-4174-4304-9B5D-C73F4C88E139}"/>
              </a:ext>
            </a:extLst>
          </p:cNvPr>
          <p:cNvSpPr txBox="1"/>
          <p:nvPr/>
        </p:nvSpPr>
        <p:spPr>
          <a:xfrm>
            <a:off x="102335" y="93281"/>
            <a:ext cx="319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6 Conclusion</a:t>
            </a:r>
          </a:p>
          <a:p>
            <a:pPr algn="dist"/>
            <a:endParaRPr lang="ko-KR" altLang="en-US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9E5E10-737E-4BE2-9E49-3B2B43AF766E}"/>
              </a:ext>
            </a:extLst>
          </p:cNvPr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BBC635-C053-4C0C-A89C-A4E0A2753130}"/>
              </a:ext>
            </a:extLst>
          </p:cNvPr>
          <p:cNvSpPr/>
          <p:nvPr/>
        </p:nvSpPr>
        <p:spPr>
          <a:xfrm>
            <a:off x="102335" y="4021394"/>
            <a:ext cx="644917" cy="102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육각형 4">
            <a:extLst>
              <a:ext uri="{FF2B5EF4-FFF2-40B4-BE49-F238E27FC236}">
                <a16:creationId xmlns:a16="http://schemas.microsoft.com/office/drawing/2014/main" id="{D0E15CA2-BAA8-49D5-854B-13074CF1A4B5}"/>
              </a:ext>
            </a:extLst>
          </p:cNvPr>
          <p:cNvSpPr/>
          <p:nvPr/>
        </p:nvSpPr>
        <p:spPr>
          <a:xfrm>
            <a:off x="294968" y="1455174"/>
            <a:ext cx="2005780" cy="1661652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9CEFBD74-6F05-4856-B237-75EA40356D70}"/>
              </a:ext>
            </a:extLst>
          </p:cNvPr>
          <p:cNvSpPr/>
          <p:nvPr/>
        </p:nvSpPr>
        <p:spPr>
          <a:xfrm>
            <a:off x="1925960" y="2359742"/>
            <a:ext cx="2005780" cy="1661652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육각형 19">
            <a:extLst>
              <a:ext uri="{FF2B5EF4-FFF2-40B4-BE49-F238E27FC236}">
                <a16:creationId xmlns:a16="http://schemas.microsoft.com/office/drawing/2014/main" id="{9998195B-0159-4542-BB0D-91B0D736F845}"/>
              </a:ext>
            </a:extLst>
          </p:cNvPr>
          <p:cNvSpPr/>
          <p:nvPr/>
        </p:nvSpPr>
        <p:spPr>
          <a:xfrm>
            <a:off x="3556952" y="1498509"/>
            <a:ext cx="2005780" cy="1661652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E3A84A81-68B0-4926-92EA-813D86AF8CE9}"/>
              </a:ext>
            </a:extLst>
          </p:cNvPr>
          <p:cNvSpPr/>
          <p:nvPr/>
        </p:nvSpPr>
        <p:spPr>
          <a:xfrm>
            <a:off x="3569110" y="3220975"/>
            <a:ext cx="2005780" cy="1661652"/>
          </a:xfrm>
          <a:prstGeom prst="hexagon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F75053AF-3817-4781-A3DD-F89937A739E6}"/>
              </a:ext>
            </a:extLst>
          </p:cNvPr>
          <p:cNvSpPr/>
          <p:nvPr/>
        </p:nvSpPr>
        <p:spPr>
          <a:xfrm>
            <a:off x="5212262" y="2359742"/>
            <a:ext cx="2005780" cy="1661652"/>
          </a:xfrm>
          <a:prstGeom prst="hexagon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33DA5BD7-75A2-4F34-B463-657F8E2EC1A0}"/>
              </a:ext>
            </a:extLst>
          </p:cNvPr>
          <p:cNvSpPr/>
          <p:nvPr/>
        </p:nvSpPr>
        <p:spPr>
          <a:xfrm>
            <a:off x="6855412" y="3220065"/>
            <a:ext cx="2005780" cy="1661652"/>
          </a:xfrm>
          <a:prstGeom prst="hexagon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DB7B8-ECFE-452C-A2FF-ED62D7D285EA}"/>
              </a:ext>
            </a:extLst>
          </p:cNvPr>
          <p:cNvSpPr txBox="1"/>
          <p:nvPr/>
        </p:nvSpPr>
        <p:spPr>
          <a:xfrm>
            <a:off x="194766" y="1164327"/>
            <a:ext cx="300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PC2.</a:t>
            </a:r>
            <a:r>
              <a:rPr lang="ko-KR" altLang="en-US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지역 전문인력의 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B993CC-DDA3-407D-B70C-F96936F97AF7}"/>
              </a:ext>
            </a:extLst>
          </p:cNvPr>
          <p:cNvSpPr txBox="1"/>
          <p:nvPr/>
        </p:nvSpPr>
        <p:spPr>
          <a:xfrm>
            <a:off x="1301702" y="4136181"/>
            <a:ext cx="300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PC4.</a:t>
            </a:r>
            <a:r>
              <a:rPr lang="ko-KR" altLang="en-US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소득의 결핍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5CECDF-E8EC-4E43-8AF6-DC40D8636EB3}"/>
              </a:ext>
            </a:extLst>
          </p:cNvPr>
          <p:cNvSpPr txBox="1"/>
          <p:nvPr/>
        </p:nvSpPr>
        <p:spPr>
          <a:xfrm>
            <a:off x="2867822" y="1333327"/>
            <a:ext cx="300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PC5.</a:t>
            </a:r>
            <a:r>
              <a:rPr lang="ko-KR" altLang="en-US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이혼율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0A14E5-9C45-406B-BC36-643D23B5D0FE}"/>
              </a:ext>
            </a:extLst>
          </p:cNvPr>
          <p:cNvSpPr txBox="1"/>
          <p:nvPr/>
        </p:nvSpPr>
        <p:spPr>
          <a:xfrm>
            <a:off x="4070264" y="4896299"/>
            <a:ext cx="300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PC6. </a:t>
            </a:r>
            <a:r>
              <a:rPr lang="ko-KR" altLang="en-US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미국 남동부 지역과 유사 정도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D0C81-7956-435E-B6BB-F3AA6EECFF94}"/>
              </a:ext>
            </a:extLst>
          </p:cNvPr>
          <p:cNvSpPr txBox="1"/>
          <p:nvPr/>
        </p:nvSpPr>
        <p:spPr>
          <a:xfrm>
            <a:off x="6855412" y="2325033"/>
            <a:ext cx="300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PC8. </a:t>
            </a:r>
            <a:r>
              <a:rPr lang="ko-KR" altLang="en-US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자산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E25D8A-3A44-4C33-BD25-3AD7FEBB9681}"/>
              </a:ext>
            </a:extLst>
          </p:cNvPr>
          <p:cNvSpPr txBox="1"/>
          <p:nvPr/>
        </p:nvSpPr>
        <p:spPr>
          <a:xfrm>
            <a:off x="7548880" y="2962937"/>
            <a:ext cx="140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PC9. </a:t>
            </a:r>
            <a:r>
              <a:rPr lang="ko-KR" altLang="en-US" sz="1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경범죄율</a:t>
            </a:r>
          </a:p>
        </p:txBody>
      </p:sp>
    </p:spTree>
    <p:extLst>
      <p:ext uri="{BB962C8B-B14F-4D97-AF65-F5344CB8AC3E}">
        <p14:creationId xmlns:p14="http://schemas.microsoft.com/office/powerpoint/2010/main" val="229109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27" grpId="0"/>
      <p:bldP spid="28" grpId="0"/>
      <p:bldP spid="29" grpId="0"/>
      <p:bldP spid="3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73452" y="2212164"/>
            <a:ext cx="4104457" cy="779408"/>
            <a:chOff x="2519770" y="3507854"/>
            <a:chExt cx="4104457" cy="779408"/>
          </a:xfrm>
        </p:grpSpPr>
        <p:sp>
          <p:nvSpPr>
            <p:cNvPr id="4" name="TextBox 3"/>
            <p:cNvSpPr txBox="1"/>
            <p:nvPr/>
          </p:nvSpPr>
          <p:spPr>
            <a:xfrm>
              <a:off x="2519771" y="3507854"/>
              <a:ext cx="4104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4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46474B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감사합니다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19770" y="3979485"/>
              <a:ext cx="4104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400" spc="-10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ㅣ</a:t>
              </a: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216879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Thank You for Your</a:t>
              </a:r>
              <a:r>
                <a:rPr lang="ko-KR" altLang="en-US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216879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 </a:t>
              </a:r>
              <a:r>
                <a:rPr lang="en-US" altLang="ko-KR" sz="1400" spc="-10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rgbClr val="216879"/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Attention</a:t>
              </a:r>
              <a:r>
                <a:rPr lang="ko-KR" altLang="en-US" sz="1400" spc="-10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ㅣ</a:t>
              </a:r>
              <a:endParaRPr lang="ko-KR" altLang="en-US" sz="1400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614814" y="3898012"/>
              <a:ext cx="38991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27D1488-7BFC-4AE2-814A-43558BB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3"/>
          <a:stretch/>
        </p:blipFill>
        <p:spPr>
          <a:xfrm>
            <a:off x="2023783" y="2368576"/>
            <a:ext cx="697192" cy="6105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DE088B-ABAD-49DB-9A8F-32AB7B31C34E}"/>
              </a:ext>
            </a:extLst>
          </p:cNvPr>
          <p:cNvSpPr/>
          <p:nvPr/>
        </p:nvSpPr>
        <p:spPr>
          <a:xfrm>
            <a:off x="67377" y="3830854"/>
            <a:ext cx="654518" cy="1241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2770" y="851909"/>
            <a:ext cx="37170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defRPr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defRPr>
            </a:lvl1pPr>
          </a:lstStyle>
          <a:p>
            <a:r>
              <a:rPr lang="en-US" altLang="ko-KR" sz="2800"/>
              <a:t>『</a:t>
            </a:r>
            <a:r>
              <a:rPr lang="ko-KR" altLang="en-US" sz="2800"/>
              <a:t> </a:t>
            </a:r>
            <a:r>
              <a:rPr lang="en-US" altLang="ko-KR" sz="2800"/>
              <a:t>Unit of Variables』</a:t>
            </a:r>
            <a:endParaRPr lang="ko-KR" alt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102335" y="62545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  <a:endParaRPr lang="en-US" altLang="ko-KR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53268" y="1249624"/>
            <a:ext cx="5026980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인구가  많은  지역에는  사람에 관련된 변수  값이 더 크겠지</a:t>
            </a:r>
            <a:r>
              <a:rPr lang="en-US" altLang="ko-KR" sz="1100" b="1" spc="-100">
                <a:solidFill>
                  <a:schemeClr val="tx1">
                    <a:lumMod val="65000"/>
                    <a:lumOff val="3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?</a:t>
            </a:r>
            <a:endParaRPr lang="en-US" altLang="ko-KR" sz="1100" b="1" spc="-100" dirty="0">
              <a:solidFill>
                <a:schemeClr val="tx1">
                  <a:lumMod val="65000"/>
                  <a:lumOff val="3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91AEDF-C1F9-4308-901E-82112046E7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F39FFF-B7B1-4435-9F46-D40227C4F572}"/>
              </a:ext>
            </a:extLst>
          </p:cNvPr>
          <p:cNvSpPr txBox="1"/>
          <p:nvPr/>
        </p:nvSpPr>
        <p:spPr>
          <a:xfrm>
            <a:off x="1600682" y="1966177"/>
            <a:ext cx="621167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f-ZA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'NumForeignBorn'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'</a:t>
            </a:r>
            <a:r>
              <a:rPr lang="af-ZA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larcencies'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'</a:t>
            </a:r>
            <a:r>
              <a:rPr lang="af-ZA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burglaries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’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등 인구에 따라서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scale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차이가 많이 나는 변수를 ‘</a:t>
            </a:r>
            <a:r>
              <a:rPr lang="af-ZA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population’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으로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나누어 단위 통일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7420CF-B8A9-4ABC-9731-2BD5831009A9}"/>
              </a:ext>
            </a:extLst>
          </p:cNvPr>
          <p:cNvSpPr/>
          <p:nvPr/>
        </p:nvSpPr>
        <p:spPr>
          <a:xfrm>
            <a:off x="1986930" y="3135398"/>
            <a:ext cx="5023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Ex)</a:t>
            </a:r>
            <a:r>
              <a:rPr lang="ko-KR" altLang="en-US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endParaRPr lang="en-US" altLang="ko-KR">
              <a:solidFill>
                <a:srgbClr val="0F95A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en-US" altLang="ko-KR">
                <a:solidFill>
                  <a:srgbClr val="0F95A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#15, #32, #53, #55, #75, #95, #96, #122, #128, #129, #130, #131</a:t>
            </a:r>
            <a:endParaRPr lang="ko-KR" altLang="en-US" dirty="0">
              <a:solidFill>
                <a:srgbClr val="0F95A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04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32576" y="811802"/>
            <a:ext cx="366836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defRPr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defRPr>
            </a:lvl1pPr>
          </a:lstStyle>
          <a:p>
            <a:r>
              <a:rPr lang="en-US" altLang="ko-KR" sz="2800"/>
              <a:t>『NA 처리-Imputation』</a:t>
            </a:r>
            <a:endParaRPr lang="ko-KR" alt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102335" y="62545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  <a:endParaRPr lang="en-US" altLang="ko-KR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331640" y="1779993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91AEDF-C1F9-4308-901E-82112046E7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F39FFF-B7B1-4435-9F46-D40227C4F572}"/>
              </a:ext>
            </a:extLst>
          </p:cNvPr>
          <p:cNvSpPr txBox="1"/>
          <p:nvPr/>
        </p:nvSpPr>
        <p:spPr>
          <a:xfrm>
            <a:off x="1600682" y="1966178"/>
            <a:ext cx="593215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Median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으로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simple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imputation</a:t>
            </a: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6" name="그림 6" descr="실내, 병이(가) 표시된 사진&#10;&#10;높은 신뢰도로 생성된 설명">
            <a:extLst>
              <a:ext uri="{FF2B5EF4-FFF2-40B4-BE49-F238E27FC236}">
                <a16:creationId xmlns:a16="http://schemas.microsoft.com/office/drawing/2014/main" id="{84C59C8F-E851-43CB-B748-1633750A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073" y="2899015"/>
            <a:ext cx="2915371" cy="12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3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699542"/>
            <a:ext cx="9144000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699542"/>
            <a:ext cx="3851920" cy="72007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108520" y="473199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66464" y="1241673"/>
            <a:ext cx="2864104" cy="2565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2770" y="851909"/>
            <a:ext cx="37170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defRPr sz="2400" b="1" spc="-10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defRPr>
            </a:lvl1pPr>
          </a:lstStyle>
          <a:p>
            <a:r>
              <a:rPr lang="en-US" altLang="ko-KR" sz="2800"/>
              <a:t>『</a:t>
            </a:r>
            <a:r>
              <a:rPr lang="ko-KR" altLang="en-US" sz="2800"/>
              <a:t> </a:t>
            </a:r>
            <a:r>
              <a:rPr lang="en-US" altLang="ko-KR" sz="2800"/>
              <a:t>Outlier</a:t>
            </a:r>
            <a:r>
              <a:rPr lang="ko-KR" altLang="en-US" sz="2800"/>
              <a:t>의 출현</a:t>
            </a:r>
            <a:r>
              <a:rPr lang="en-US" altLang="ko-KR" sz="2800"/>
              <a:t>』</a:t>
            </a:r>
            <a:endParaRPr lang="ko-KR" altLang="en-US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102335" y="62545"/>
            <a:ext cx="2093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+mj-ea"/>
                <a:ea typeface="+mj-ea"/>
              </a:rPr>
              <a:t>1EDA</a:t>
            </a:r>
            <a:endParaRPr lang="en-US" altLang="ko-KR" sz="100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58156" y="1783035"/>
            <a:ext cx="6480720" cy="256734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0EF4D3-E84C-43DE-B3EE-4A67754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0" b="16811"/>
          <a:stretch/>
        </p:blipFill>
        <p:spPr>
          <a:xfrm>
            <a:off x="8403398" y="3651870"/>
            <a:ext cx="740602" cy="1357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91AEDF-C1F9-4308-901E-82112046E7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0" b="16811"/>
          <a:stretch/>
        </p:blipFill>
        <p:spPr>
          <a:xfrm flipH="1">
            <a:off x="7310307" y="3720504"/>
            <a:ext cx="837499" cy="135759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7595F46-CAF9-4F15-B2AD-025CE2D79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15570"/>
              </p:ext>
            </p:extLst>
          </p:nvPr>
        </p:nvGraphicFramePr>
        <p:xfrm>
          <a:off x="2256989" y="2517501"/>
          <a:ext cx="4097843" cy="549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90">
                  <a:extLst>
                    <a:ext uri="{9D8B030D-6E8A-4147-A177-3AD203B41FA5}">
                      <a16:colId xmlns:a16="http://schemas.microsoft.com/office/drawing/2014/main" val="483820399"/>
                    </a:ext>
                  </a:extLst>
                </a:gridCol>
                <a:gridCol w="752391">
                  <a:extLst>
                    <a:ext uri="{9D8B030D-6E8A-4147-A177-3AD203B41FA5}">
                      <a16:colId xmlns:a16="http://schemas.microsoft.com/office/drawing/2014/main" val="933275486"/>
                    </a:ext>
                  </a:extLst>
                </a:gridCol>
                <a:gridCol w="1383862">
                  <a:extLst>
                    <a:ext uri="{9D8B030D-6E8A-4147-A177-3AD203B41FA5}">
                      <a16:colId xmlns:a16="http://schemas.microsoft.com/office/drawing/2014/main" val="3432562822"/>
                    </a:ext>
                  </a:extLst>
                </a:gridCol>
              </a:tblGrid>
              <a:tr h="274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communityname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violentPerPop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181601"/>
                  </a:ext>
                </a:extLst>
              </a:tr>
              <a:tr h="274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Spencercity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618635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4D0D9C-E93A-4F0F-8887-D39A6FA720F9}"/>
              </a:ext>
            </a:extLst>
          </p:cNvPr>
          <p:cNvSpPr txBox="1"/>
          <p:nvPr/>
        </p:nvSpPr>
        <p:spPr>
          <a:xfrm>
            <a:off x="1409503" y="1946424"/>
            <a:ext cx="668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아이오와 주의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Spencercity : violentPerPop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가 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</a:t>
            </a:r>
            <a:r>
              <a:rPr lang="ko-KR" altLang="en-US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이라고</a:t>
            </a:r>
            <a:r>
              <a:rPr lang="en-US" altLang="ko-KR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?! </a:t>
            </a:r>
            <a:endParaRPr lang="ko-KR" altLang="en-US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728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2641</Words>
  <Application>Microsoft Office PowerPoint</Application>
  <PresentationFormat>화면 슬라이드 쇼(16:9)</PresentationFormat>
  <Paragraphs>722</Paragraphs>
  <Slides>67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Lucida Console</vt:lpstr>
      <vt:lpstr>Arial</vt:lpstr>
      <vt:lpstr>Yoon 윤명조 520_TT</vt:lpstr>
      <vt:lpstr>맑은 고딕</vt:lpstr>
      <vt:lpstr>210 콤퓨타세탁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문정 김</cp:lastModifiedBy>
  <cp:revision>49</cp:revision>
  <dcterms:created xsi:type="dcterms:W3CDTF">2014-11-02T09:10:55Z</dcterms:created>
  <dcterms:modified xsi:type="dcterms:W3CDTF">2018-11-29T09:52:11Z</dcterms:modified>
</cp:coreProperties>
</file>